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1" r:id="rId2"/>
    <p:sldId id="312" r:id="rId3"/>
    <p:sldId id="322" r:id="rId4"/>
    <p:sldId id="358" r:id="rId5"/>
    <p:sldId id="359" r:id="rId6"/>
    <p:sldId id="360" r:id="rId7"/>
    <p:sldId id="361" r:id="rId8"/>
    <p:sldId id="362" r:id="rId9"/>
    <p:sldId id="320" r:id="rId10"/>
    <p:sldId id="315" r:id="rId11"/>
    <p:sldId id="355" r:id="rId12"/>
  </p:sldIdLst>
  <p:sldSz cx="9144000" cy="6858000" type="screen4x3"/>
  <p:notesSz cx="6734175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5FCA6"/>
    <a:srgbClr val="EBEFF3"/>
    <a:srgbClr val="D6E9EA"/>
    <a:srgbClr val="FFCCFF"/>
    <a:srgbClr val="FF3399"/>
    <a:srgbClr val="FFDF79"/>
    <a:srgbClr val="FF99FF"/>
    <a:srgbClr val="FF66CC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0989" autoAdjust="0"/>
    <p:restoredTop sz="93455" autoAdjust="0"/>
  </p:normalViewPr>
  <p:slideViewPr>
    <p:cSldViewPr>
      <p:cViewPr varScale="1">
        <p:scale>
          <a:sx n="93" d="100"/>
          <a:sy n="93" d="100"/>
        </p:scale>
        <p:origin x="-11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725" cy="49355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13864" y="1"/>
            <a:ext cx="2918724" cy="49355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FABF615F-05FA-4CE3-89AF-2E5D706B4D3B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1" y="9371174"/>
            <a:ext cx="2918725" cy="493553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13864" y="9371174"/>
            <a:ext cx="2918724" cy="493553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02EB5783-36C5-4717-81DE-5C32FCC46DB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8143" cy="49331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477" y="3"/>
            <a:ext cx="2918143" cy="493315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3805B2D9-B92D-4358-881E-41FCC8E4752B}" type="datetimeFigureOut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0775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418" y="4686502"/>
            <a:ext cx="5387340" cy="4439841"/>
          </a:xfrm>
          <a:prstGeom prst="rect">
            <a:avLst/>
          </a:prstGeom>
        </p:spPr>
        <p:txBody>
          <a:bodyPr vert="horz" lIns="91413" tIns="45706" rIns="91413" bIns="4570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371287"/>
            <a:ext cx="2918143" cy="49331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477" y="9371287"/>
            <a:ext cx="2918143" cy="493315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9D167FE6-7CF2-4292-ACE0-1C86FD9A657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99DAE51-D029-4435-889B-90574804D5B5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B8B5B-5704-4D40-A98C-6B3A8FE930D9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3FC2-0DB4-44C0-8F21-1F67677E4574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68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617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020A4-E4ED-460C-8147-D8B285D4ED00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/>
            </a:lvl1pPr>
          </a:lstStyle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5D52-F53F-4592-9F1D-7FDBD4B0DD64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C151-8D63-4C7E-9973-F30B927481DA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0C0E387-BBC5-4448-87E0-F29865418609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7F01F64-E3B9-493B-B65D-B6C43BF221E9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3F676-188F-4C8B-99E6-15A265291F57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48A81-6396-432E-BF30-420D3BF07ACB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0FC13-DF19-4CA1-8C9E-658FD4B32EC2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634008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8737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039E93C-7907-46EE-BEFC-A5236531B055}" type="datetime1">
              <a:rPr kumimoji="1" lang="ja-JP" altLang="en-US" smtClean="0"/>
              <a:pPr/>
              <a:t>2012/12/10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0C2346-2183-49CD-BC31-78A5855845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8642" y="404664"/>
            <a:ext cx="8458200" cy="2808312"/>
          </a:xfrm>
        </p:spPr>
        <p:txBody>
          <a:bodyPr anchor="b">
            <a:normAutofit/>
          </a:bodyPr>
          <a:lstStyle/>
          <a:p>
            <a:r>
              <a:rPr lang="ja-JP" altLang="en-US" sz="5400" dirty="0" smtClean="0"/>
              <a:t>ステークホルダによる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合意形成方法の提案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19528" y="4214818"/>
            <a:ext cx="5453066" cy="2357454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南山大学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情報理工学部ソフトウェア工学科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2009SE077   </a:t>
            </a:r>
            <a:r>
              <a:rPr lang="ja-JP" altLang="en-US" sz="2800" dirty="0" smtClean="0">
                <a:solidFill>
                  <a:schemeClr val="tx1"/>
                </a:solidFill>
              </a:rPr>
              <a:t>石田雄大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2009SE202</a:t>
            </a:r>
            <a:r>
              <a:rPr lang="ja-JP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濁川　誠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指導教員　</a:t>
            </a:r>
            <a:r>
              <a:rPr lang="ja-JP" altLang="en-US" sz="2800" dirty="0" smtClean="0">
                <a:solidFill>
                  <a:schemeClr val="tx1"/>
                </a:solidFill>
              </a:rPr>
              <a:t>    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青山幹雄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66800"/>
          </a:xfrm>
        </p:spPr>
        <p:txBody>
          <a:bodyPr/>
          <a:lstStyle/>
          <a:p>
            <a:r>
              <a:rPr kumimoji="1" lang="ja-JP" altLang="en-US" dirty="0" smtClean="0"/>
              <a:t>参考文献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85860"/>
            <a:ext cx="8543956" cy="4945736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要求工学</a:t>
            </a:r>
            <a:endParaRPr kumimoji="1"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著：大西　淳 ・ 郷　健太郎</a:t>
            </a:r>
            <a:endParaRPr lang="en-US" altLang="ja-JP" sz="2800" dirty="0" smtClean="0"/>
          </a:p>
          <a:p>
            <a:r>
              <a:rPr lang="ja-JP" altLang="en-US" sz="2800" dirty="0" smtClean="0"/>
              <a:t>要求工学知識体系 </a:t>
            </a:r>
            <a:r>
              <a:rPr lang="en-US" altLang="ja-JP" sz="2800" dirty="0" smtClean="0"/>
              <a:t>(REBOK)</a:t>
            </a:r>
          </a:p>
          <a:p>
            <a:r>
              <a:rPr lang="ja-JP" altLang="en-US" sz="2800" dirty="0" smtClean="0"/>
              <a:t>要求定義・要求仕様書の作り方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著：山本　修一郎</a:t>
            </a:r>
            <a:endParaRPr lang="en-US" altLang="ja-JP" sz="2800" dirty="0" smtClean="0"/>
          </a:p>
          <a:p>
            <a:r>
              <a:rPr lang="ja-JP" altLang="en-US" sz="2800" dirty="0" smtClean="0"/>
              <a:t>システム要求管理技法</a:t>
            </a:r>
            <a:endParaRPr lang="en-US" altLang="ja-JP" sz="2800" dirty="0" smtClean="0"/>
          </a:p>
          <a:p>
            <a:pPr>
              <a:buNone/>
            </a:pPr>
            <a:r>
              <a:rPr lang="ja-JP" altLang="en-US" sz="2800" dirty="0" smtClean="0"/>
              <a:t>　著：山本　修一郎</a:t>
            </a:r>
            <a:endParaRPr lang="en-US" altLang="ja-JP" sz="2800" dirty="0" smtClean="0"/>
          </a:p>
          <a:p>
            <a:pPr>
              <a:buNone/>
            </a:pPr>
            <a:endParaRPr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28642" y="404664"/>
            <a:ext cx="8458200" cy="2808312"/>
          </a:xfrm>
        </p:spPr>
        <p:txBody>
          <a:bodyPr anchor="b">
            <a:normAutofit/>
          </a:bodyPr>
          <a:lstStyle/>
          <a:p>
            <a:r>
              <a:rPr lang="ja-JP" altLang="en-US" sz="5400" dirty="0" smtClean="0"/>
              <a:t>ステークホルダによる</a:t>
            </a:r>
            <a:r>
              <a:rPr lang="en-US" altLang="ja-JP" sz="5400" dirty="0" smtClean="0"/>
              <a:t/>
            </a:r>
            <a:br>
              <a:rPr lang="en-US" altLang="ja-JP" sz="5400" dirty="0" smtClean="0"/>
            </a:br>
            <a:r>
              <a:rPr lang="ja-JP" altLang="en-US" sz="5400" dirty="0" smtClean="0"/>
              <a:t>合意形成方法の提案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619528" y="4214818"/>
            <a:ext cx="5453066" cy="2357454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tx1"/>
                </a:solidFill>
              </a:rPr>
              <a:t>南山大学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lang="ja-JP" altLang="en-US" sz="2800" dirty="0" smtClean="0">
                <a:solidFill>
                  <a:schemeClr val="tx1"/>
                </a:solidFill>
              </a:rPr>
              <a:t>情報理工学部ソフトウェア工学科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2009SE077   </a:t>
            </a:r>
            <a:r>
              <a:rPr lang="ja-JP" altLang="en-US" sz="2800" dirty="0" smtClean="0">
                <a:solidFill>
                  <a:schemeClr val="tx1"/>
                </a:solidFill>
              </a:rPr>
              <a:t>石田雄大</a:t>
            </a:r>
            <a:endParaRPr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en-US" altLang="ja-JP" sz="2800" dirty="0" smtClean="0">
                <a:solidFill>
                  <a:schemeClr val="tx1"/>
                </a:solidFill>
              </a:rPr>
              <a:t>2009SE202</a:t>
            </a:r>
            <a:r>
              <a:rPr lang="ja-JP" altLang="en-US" sz="28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2800" dirty="0" smtClean="0">
                <a:solidFill>
                  <a:schemeClr val="tx1"/>
                </a:solidFill>
              </a:rPr>
              <a:t> 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濁川　誠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r>
              <a:rPr kumimoji="1" lang="ja-JP" altLang="en-US" sz="2800" dirty="0" smtClean="0">
                <a:solidFill>
                  <a:schemeClr val="tx1"/>
                </a:solidFill>
              </a:rPr>
              <a:t>指導教員　</a:t>
            </a:r>
            <a:r>
              <a:rPr lang="ja-JP" altLang="en-US" sz="2800" dirty="0" smtClean="0">
                <a:solidFill>
                  <a:schemeClr val="tx1"/>
                </a:solidFill>
              </a:rPr>
              <a:t>    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青山幹雄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11</a:t>
            </a:fld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71538" y="4643446"/>
            <a:ext cx="2000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6000" dirty="0" smtClean="0"/>
              <a:t>END</a:t>
            </a:r>
            <a:endParaRPr kumimoji="1" lang="ja-JP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発表のシナリオ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今回の発表の動機</a:t>
            </a:r>
            <a:endParaRPr lang="en-US" altLang="ja-JP" sz="2800" dirty="0" smtClean="0"/>
          </a:p>
          <a:p>
            <a:r>
              <a:rPr lang="ja-JP" altLang="en-US" sz="2800" dirty="0" smtClean="0"/>
              <a:t>提案プロセスの全体像（前提とか，条件も述べる）</a:t>
            </a:r>
            <a:endParaRPr lang="en-US" altLang="ja-JP" sz="2800" dirty="0" smtClean="0"/>
          </a:p>
          <a:p>
            <a:r>
              <a:rPr lang="ja-JP" altLang="en-US" sz="2800" dirty="0" smtClean="0"/>
              <a:t>提案プロセスの再確認</a:t>
            </a:r>
            <a:endParaRPr lang="en-US" altLang="ja-JP" sz="2800" dirty="0" smtClean="0"/>
          </a:p>
          <a:p>
            <a:r>
              <a:rPr lang="ja-JP" altLang="en-US" sz="2800" dirty="0" smtClean="0"/>
              <a:t>今後の課題</a:t>
            </a:r>
            <a:endParaRPr lang="en-US" altLang="ja-JP" sz="2800" dirty="0" smtClean="0"/>
          </a:p>
          <a:p>
            <a:r>
              <a:rPr lang="ja-JP" altLang="en-US" sz="2800" dirty="0" smtClean="0"/>
              <a:t>参考文献</a:t>
            </a:r>
            <a:endParaRPr lang="en-US" altLang="ja-JP" sz="280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角丸四角形 24"/>
          <p:cNvSpPr/>
          <p:nvPr/>
        </p:nvSpPr>
        <p:spPr>
          <a:xfrm>
            <a:off x="285720" y="3786190"/>
            <a:ext cx="8572560" cy="151542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今回の発表の動機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7066965" y="3571876"/>
            <a:ext cx="1434125" cy="2086925"/>
            <a:chOff x="7365089" y="3985281"/>
            <a:chExt cx="1434125" cy="2086925"/>
          </a:xfrm>
        </p:grpSpPr>
        <p:sp>
          <p:nvSpPr>
            <p:cNvPr id="21" name="円/楕円 20"/>
            <p:cNvSpPr/>
            <p:nvPr/>
          </p:nvSpPr>
          <p:spPr>
            <a:xfrm>
              <a:off x="7365089" y="5761741"/>
              <a:ext cx="1350315" cy="310465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b="1" dirty="0">
                <a:solidFill>
                  <a:schemeClr val="tx1"/>
                </a:solidFill>
              </a:endParaRPr>
            </a:p>
          </p:txBody>
        </p:sp>
        <p:pic>
          <p:nvPicPr>
            <p:cNvPr id="20" name="Picture 4" descr="C:\Users\09se202\AppData\Local\Microsoft\Windows\Temporary Internet Files\Content.IE5\SHCGGA6V\MC900078711[2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43097" y="3985281"/>
              <a:ext cx="1156117" cy="2006290"/>
            </a:xfrm>
            <a:prstGeom prst="rect">
              <a:avLst/>
            </a:prstGeom>
            <a:noFill/>
          </p:spPr>
        </p:pic>
      </p:grpSp>
      <p:sp>
        <p:nvSpPr>
          <p:cNvPr id="16" name="右矢印 15"/>
          <p:cNvSpPr/>
          <p:nvPr/>
        </p:nvSpPr>
        <p:spPr>
          <a:xfrm rot="5400000">
            <a:off x="4214810" y="1714488"/>
            <a:ext cx="285752" cy="2143140"/>
          </a:xfrm>
          <a:prstGeom prst="rightArrow">
            <a:avLst>
              <a:gd name="adj1" fmla="val 50000"/>
              <a:gd name="adj2" fmla="val 64354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285720" y="1643050"/>
            <a:ext cx="8572560" cy="164307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1472" y="124294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 smtClean="0"/>
              <a:t>前回の</a:t>
            </a:r>
            <a:r>
              <a:rPr lang="ja-JP" altLang="en-US" sz="2000" b="1" u="sng" dirty="0" smtClean="0"/>
              <a:t>発表</a:t>
            </a:r>
            <a:endParaRPr kumimoji="1" lang="ja-JP" altLang="en-US" sz="2000" b="1" u="sng" dirty="0"/>
          </a:p>
        </p:txBody>
      </p:sp>
      <p:pic>
        <p:nvPicPr>
          <p:cNvPr id="2052" name="Picture 4" descr="C:\Documents and Settings\09se202\Local Settings\Temporary Internet Files\Content.IE5\0PURGLUF\MC90021675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97445" y="1000108"/>
            <a:ext cx="1817827" cy="1428760"/>
          </a:xfrm>
          <a:prstGeom prst="rect">
            <a:avLst/>
          </a:prstGeom>
          <a:noFill/>
        </p:spPr>
      </p:pic>
      <p:sp>
        <p:nvSpPr>
          <p:cNvPr id="24" name="テキスト ボックス 23"/>
          <p:cNvSpPr txBox="1"/>
          <p:nvPr/>
        </p:nvSpPr>
        <p:spPr>
          <a:xfrm>
            <a:off x="571472" y="3357562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u="sng" dirty="0" smtClean="0"/>
              <a:t>今回の発表の動機</a:t>
            </a:r>
            <a:endParaRPr kumimoji="1" lang="ja-JP" altLang="en-US" sz="2000" b="1" u="sng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85720" y="4300373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b="1" dirty="0" smtClean="0"/>
              <a:t>提案プロセスの確認</a:t>
            </a:r>
            <a:endParaRPr lang="en-US" altLang="ja-JP" b="1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b="1" dirty="0" smtClean="0"/>
              <a:t>提案プロセスの前提条件や適用条件などを再確認</a:t>
            </a:r>
            <a:endParaRPr lang="en-US" altLang="ja-JP" b="1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b="1" dirty="0" smtClean="0"/>
              <a:t>提案プロセスに矛盾がないか確認</a:t>
            </a:r>
            <a:endParaRPr lang="en-US" altLang="ja-JP" b="1" dirty="0" smtClean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00034" y="3857628"/>
            <a:ext cx="2286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プロセスの</a:t>
            </a:r>
            <a:r>
              <a:rPr lang="ja-JP" altLang="en-US" sz="2400" b="1" u="sng" dirty="0" smtClean="0"/>
              <a:t>確認</a:t>
            </a:r>
            <a:endParaRPr kumimoji="1" lang="ja-JP" altLang="en-US" sz="2400" b="1" u="sng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57158" y="2165986"/>
            <a:ext cx="8429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b="1" dirty="0" smtClean="0"/>
              <a:t>妥当性の確認</a:t>
            </a:r>
            <a:endParaRPr lang="en-US" altLang="ja-JP" b="1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b="1" dirty="0" smtClean="0"/>
              <a:t>提案プロセスにより導出された最重要ゴールが妥当であるか評価</a:t>
            </a:r>
            <a:endParaRPr lang="en-US" altLang="ja-JP" b="1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b="1" dirty="0" smtClean="0"/>
              <a:t>「影響度」や「重要なゴール」の定義</a:t>
            </a:r>
            <a:endParaRPr lang="en-US" altLang="ja-JP" b="1" dirty="0" smtClean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00034" y="1714488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u="sng" dirty="0" smtClean="0"/>
              <a:t>プロセスの評価</a:t>
            </a:r>
            <a:endParaRPr kumimoji="1" lang="ja-JP" alt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提案プロセスの全体像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pic>
        <p:nvPicPr>
          <p:cNvPr id="5" name="図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85860"/>
            <a:ext cx="398320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図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285860"/>
            <a:ext cx="3882109" cy="422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四角形吹き出し 6"/>
          <p:cNvSpPr/>
          <p:nvPr/>
        </p:nvSpPr>
        <p:spPr>
          <a:xfrm>
            <a:off x="4786314" y="1214422"/>
            <a:ext cx="4214842" cy="4357718"/>
          </a:xfrm>
          <a:prstGeom prst="wedgeRectCallout">
            <a:avLst>
              <a:gd name="adj1" fmla="val -64222"/>
              <a:gd name="adj2" fmla="val 7396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85720" y="4786322"/>
            <a:ext cx="4286280" cy="192880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u"/>
            </a:pPr>
            <a:r>
              <a:rPr lang="ja-JP" altLang="en-US" b="1" dirty="0" smtClean="0">
                <a:solidFill>
                  <a:schemeClr val="tx1"/>
                </a:solidFill>
              </a:rPr>
              <a:t>関係の明確化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ステークホルダやゴールの関係を視覚化することで，関係の理解を容易にする．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u"/>
            </a:pPr>
            <a:r>
              <a:rPr lang="ja-JP" altLang="en-US" b="1" dirty="0" smtClean="0">
                <a:solidFill>
                  <a:schemeClr val="tx1"/>
                </a:solidFill>
              </a:rPr>
              <a:t>影響度によるゴールの評価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利害関係を影響として評価することで，ステークホルダやゴールを理解した合意形成が可能となる．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0034" y="435769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研究課題</a:t>
            </a:r>
            <a:endParaRPr kumimoji="1" lang="ja-JP" altLang="en-US" sz="2400" b="1" u="sng" dirty="0"/>
          </a:p>
        </p:txBody>
      </p:sp>
      <p:sp>
        <p:nvSpPr>
          <p:cNvPr id="10" name="雲 9"/>
          <p:cNvSpPr/>
          <p:nvPr/>
        </p:nvSpPr>
        <p:spPr>
          <a:xfrm>
            <a:off x="4714876" y="5643578"/>
            <a:ext cx="4286280" cy="1071546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ゴールの関係を理解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することで，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主要なゴールを決定する．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pic>
        <p:nvPicPr>
          <p:cNvPr id="11" name="Picture 2" descr="C:\Users\09se077\AppData\Local\Microsoft\Windows\Temporary Internet Files\Content.IE5\N8910YQL\MC9001989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5572140"/>
            <a:ext cx="810896" cy="1032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角丸四角形 85"/>
          <p:cNvSpPr/>
          <p:nvPr/>
        </p:nvSpPr>
        <p:spPr>
          <a:xfrm>
            <a:off x="285720" y="4786322"/>
            <a:ext cx="8286808" cy="1714512"/>
          </a:xfrm>
          <a:prstGeom prst="roundRect">
            <a:avLst>
              <a:gd name="adj" fmla="val 1078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285720" y="3214686"/>
            <a:ext cx="8286808" cy="1428760"/>
          </a:xfrm>
          <a:prstGeom prst="roundRect">
            <a:avLst>
              <a:gd name="adj" fmla="val 1078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提案プロセスの再確認</a:t>
            </a:r>
            <a:r>
              <a:rPr kumimoji="1" lang="en-US" altLang="ja-JP" dirty="0" smtClean="0"/>
              <a:t>(1/4)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85720" y="1500174"/>
            <a:ext cx="8286808" cy="1571636"/>
          </a:xfrm>
          <a:prstGeom prst="roundRect">
            <a:avLst>
              <a:gd name="adj" fmla="val 10787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28596" y="4929198"/>
            <a:ext cx="3357586" cy="57431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【1.3】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対象のステークホルダの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ゴール木を生成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720" y="1142984"/>
            <a:ext cx="4572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/>
              <a:t>ゴール指向分析によるゴール木の作成</a:t>
            </a:r>
            <a:endParaRPr kumimoji="1" lang="ja-JP" altLang="en-US" sz="1600" b="1" u="sng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428596" y="3286124"/>
            <a:ext cx="3357586" cy="571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【1.2】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ステークホルダの活動に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着目してゴールを分解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rot="5400000">
            <a:off x="392083" y="4393413"/>
            <a:ext cx="1072364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 rot="5400000">
            <a:off x="357952" y="2713826"/>
            <a:ext cx="114300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428596" y="1609860"/>
            <a:ext cx="3357586" cy="53325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【1.1】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ステークホルダ毎に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トップゴールを分別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571612"/>
            <a:ext cx="4143404" cy="146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929198"/>
            <a:ext cx="278131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5" name="直線矢印コネクタ 64"/>
          <p:cNvCxnSpPr/>
          <p:nvPr/>
        </p:nvCxnSpPr>
        <p:spPr>
          <a:xfrm rot="5400000">
            <a:off x="320645" y="6107925"/>
            <a:ext cx="1215240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33897" y="3357562"/>
            <a:ext cx="2566995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角丸四角形吹き出し 16"/>
          <p:cNvSpPr/>
          <p:nvPr/>
        </p:nvSpPr>
        <p:spPr>
          <a:xfrm>
            <a:off x="1214414" y="2285992"/>
            <a:ext cx="3000396" cy="857256"/>
          </a:xfrm>
          <a:prstGeom prst="wedgeRoundRectCallout">
            <a:avLst>
              <a:gd name="adj1" fmla="val -21175"/>
              <a:gd name="adj2" fmla="val -6334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ゴールの依存関係を整理しやすくする為に，ゴールを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ステークホルダごとに分別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1142976" y="4000504"/>
            <a:ext cx="3000396" cy="571504"/>
          </a:xfrm>
          <a:prstGeom prst="wedgeRoundRectCallout">
            <a:avLst>
              <a:gd name="adj1" fmla="val -22202"/>
              <a:gd name="adj2" fmla="val -7233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ステークホルダの活動で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ゴールを</a:t>
            </a:r>
            <a:r>
              <a:rPr kumimoji="1" lang="en-US" altLang="ja-JP" dirty="0" smtClean="0">
                <a:solidFill>
                  <a:schemeClr val="tx1"/>
                </a:solidFill>
              </a:rPr>
              <a:t>4</a:t>
            </a:r>
            <a:r>
              <a:rPr kumimoji="1" lang="ja-JP" altLang="en-US" dirty="0" smtClean="0">
                <a:solidFill>
                  <a:schemeClr val="tx1"/>
                </a:solidFill>
              </a:rPr>
              <a:t>階層に分解する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1142976" y="5643578"/>
            <a:ext cx="3071834" cy="571504"/>
          </a:xfrm>
          <a:prstGeom prst="wedgeRoundRectCallout">
            <a:avLst>
              <a:gd name="adj1" fmla="val -22202"/>
              <a:gd name="adj2" fmla="val -72331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分解したゴールを </a:t>
            </a:r>
            <a:r>
              <a:rPr kumimoji="1" lang="en-US" altLang="ja-JP" dirty="0" smtClean="0">
                <a:solidFill>
                  <a:schemeClr val="tx1"/>
                </a:solidFill>
              </a:rPr>
              <a:t>and ,or</a:t>
            </a: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を用いてゴール木で表現する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角丸四角形 164"/>
          <p:cNvSpPr/>
          <p:nvPr/>
        </p:nvSpPr>
        <p:spPr>
          <a:xfrm>
            <a:off x="285720" y="4357694"/>
            <a:ext cx="8429684" cy="2143140"/>
          </a:xfrm>
          <a:prstGeom prst="roundRect">
            <a:avLst>
              <a:gd name="adj" fmla="val 6225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提案プロセスの再確認</a:t>
            </a:r>
            <a:r>
              <a:rPr lang="en-US" altLang="ja-JP" dirty="0" smtClean="0"/>
              <a:t>(2/4)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85720" y="1500174"/>
            <a:ext cx="8429684" cy="2714644"/>
          </a:xfrm>
          <a:prstGeom prst="roundRect">
            <a:avLst>
              <a:gd name="adj" fmla="val 6225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0034" y="1643050"/>
            <a:ext cx="3357586" cy="5000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【2.1】SR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モデルでゴール群の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依存関係を表現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1622" y="2500306"/>
            <a:ext cx="3355998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【2.2】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依存関係に貢献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/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リスクを付加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7158" y="1142984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u="sng" dirty="0" err="1" smtClean="0"/>
              <a:t>i</a:t>
            </a:r>
            <a:r>
              <a:rPr lang="en-US" altLang="ja-JP" sz="1600" b="1" u="sng" dirty="0" smtClean="0"/>
              <a:t>*</a:t>
            </a:r>
            <a:r>
              <a:rPr lang="ja-JP" altLang="en-US" sz="1600" b="1" u="sng" dirty="0" smtClean="0"/>
              <a:t>による</a:t>
            </a:r>
            <a:r>
              <a:rPr lang="en-US" altLang="ja-JP" sz="1600" b="1" u="sng" dirty="0" smtClean="0"/>
              <a:t>SR</a:t>
            </a:r>
            <a:r>
              <a:rPr lang="ja-JP" altLang="en-US" sz="1600" b="1" u="sng" dirty="0" smtClean="0"/>
              <a:t>モデルの作成</a:t>
            </a:r>
            <a:endParaRPr lang="en-US" altLang="ja-JP" sz="1600" b="1" u="sng" dirty="0" smtClean="0"/>
          </a:p>
        </p:txBody>
      </p:sp>
      <p:sp>
        <p:nvSpPr>
          <p:cNvPr id="10" name="フローチャート : 判断 9"/>
          <p:cNvSpPr/>
          <p:nvPr/>
        </p:nvSpPr>
        <p:spPr>
          <a:xfrm>
            <a:off x="828000" y="5286388"/>
            <a:ext cx="214314" cy="142876"/>
          </a:xfrm>
          <a:prstGeom prst="flowChartDecision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14480" y="5127686"/>
            <a:ext cx="2143140" cy="51308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【2.3.1】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評価の観点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から関係を再構築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714480" y="5926520"/>
            <a:ext cx="2143140" cy="50287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【2.3.2】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依存関係に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貢献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/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リスクを付加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5" name="直線矢印コネクタ 14"/>
          <p:cNvCxnSpPr>
            <a:stCxn id="12" idx="2"/>
            <a:endCxn id="13" idx="0"/>
          </p:cNvCxnSpPr>
          <p:nvPr/>
        </p:nvCxnSpPr>
        <p:spPr>
          <a:xfrm rot="5400000">
            <a:off x="2643174" y="578364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10800000" flipV="1">
            <a:off x="928663" y="6142422"/>
            <a:ext cx="785819" cy="1222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1071538" y="5121487"/>
            <a:ext cx="571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NO</a:t>
            </a:r>
            <a:endParaRPr kumimoji="1" lang="ja-JP" altLang="en-US" sz="1400" b="1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28596" y="5572140"/>
            <a:ext cx="642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YES</a:t>
            </a:r>
            <a:endParaRPr kumimoji="1" lang="ja-JP" altLang="en-US" sz="1400" b="1" dirty="0"/>
          </a:p>
        </p:txBody>
      </p:sp>
      <p:sp>
        <p:nvSpPr>
          <p:cNvPr id="112" name="角丸四角形 111"/>
          <p:cNvSpPr/>
          <p:nvPr/>
        </p:nvSpPr>
        <p:spPr>
          <a:xfrm>
            <a:off x="6929454" y="1714488"/>
            <a:ext cx="357190" cy="142876"/>
          </a:xfrm>
          <a:prstGeom prst="roundRect">
            <a:avLst>
              <a:gd name="adj" fmla="val 50000"/>
            </a:avLst>
          </a:prstGeom>
          <a:solidFill>
            <a:srgbClr val="FFFF9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12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8403" y="1643050"/>
            <a:ext cx="317830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2786058"/>
            <a:ext cx="6286544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53" name="直線矢印コネクタ 152"/>
          <p:cNvCxnSpPr/>
          <p:nvPr/>
        </p:nvCxnSpPr>
        <p:spPr>
          <a:xfrm rot="5400000">
            <a:off x="749273" y="2321711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直線矢印コネクタ 153"/>
          <p:cNvCxnSpPr/>
          <p:nvPr/>
        </p:nvCxnSpPr>
        <p:spPr>
          <a:xfrm rot="16200000" flipH="1">
            <a:off x="107519" y="3679429"/>
            <a:ext cx="1642282" cy="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直線矢印コネクタ 155"/>
          <p:cNvCxnSpPr/>
          <p:nvPr/>
        </p:nvCxnSpPr>
        <p:spPr>
          <a:xfrm rot="5400000">
            <a:off x="785389" y="5143115"/>
            <a:ext cx="28495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線コネクタ 158"/>
          <p:cNvCxnSpPr/>
          <p:nvPr/>
        </p:nvCxnSpPr>
        <p:spPr>
          <a:xfrm rot="10800000">
            <a:off x="1030479" y="5357826"/>
            <a:ext cx="684000" cy="158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角丸四角形吹き出し 168"/>
          <p:cNvSpPr/>
          <p:nvPr/>
        </p:nvSpPr>
        <p:spPr>
          <a:xfrm>
            <a:off x="4214810" y="4429132"/>
            <a:ext cx="3643338" cy="571504"/>
          </a:xfrm>
          <a:prstGeom prst="wedgeRoundRectCallout">
            <a:avLst>
              <a:gd name="adj1" fmla="val -139115"/>
              <a:gd name="adj2" fmla="val -11804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【2.2】</a:t>
            </a:r>
            <a:r>
              <a:rPr kumimoji="1" lang="ja-JP" altLang="en-US" dirty="0" smtClean="0">
                <a:solidFill>
                  <a:schemeClr val="tx1"/>
                </a:solidFill>
              </a:rPr>
              <a:t>では，同じ観点で異なる評価のものは，値を付加しない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61" name="直線矢印コネクタ 160"/>
          <p:cNvCxnSpPr/>
          <p:nvPr/>
        </p:nvCxnSpPr>
        <p:spPr>
          <a:xfrm rot="5400000">
            <a:off x="285720" y="6072206"/>
            <a:ext cx="1285090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501622" y="4500570"/>
            <a:ext cx="3355998" cy="50006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 smtClean="0">
                <a:solidFill>
                  <a:schemeClr val="tx1"/>
                </a:solidFill>
              </a:rPr>
              <a:t>【2.3】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貢献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/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リスクが付加されてない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箇所がないか確認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170" name="角丸四角形吹き出し 169"/>
          <p:cNvSpPr/>
          <p:nvPr/>
        </p:nvSpPr>
        <p:spPr>
          <a:xfrm>
            <a:off x="4214810" y="5500702"/>
            <a:ext cx="3571900" cy="714380"/>
          </a:xfrm>
          <a:prstGeom prst="wedgeRoundRectCallout">
            <a:avLst>
              <a:gd name="adj1" fmla="val -59853"/>
              <a:gd name="adj2" fmla="val -114809"/>
              <a:gd name="adj3" fmla="val 16667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【2.3】</a:t>
            </a:r>
            <a:r>
              <a:rPr lang="ja-JP" altLang="en-US" dirty="0" smtClean="0">
                <a:solidFill>
                  <a:schemeClr val="tx1"/>
                </a:solidFill>
              </a:rPr>
              <a:t>全ての依存関係に評価値が付加されているか確認する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9" name="直線矢印コネクタ 28"/>
          <p:cNvCxnSpPr/>
          <p:nvPr/>
        </p:nvCxnSpPr>
        <p:spPr>
          <a:xfrm rot="5400000">
            <a:off x="820711" y="1535893"/>
            <a:ext cx="21510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角丸四角形 21"/>
          <p:cNvSpPr/>
          <p:nvPr/>
        </p:nvSpPr>
        <p:spPr>
          <a:xfrm>
            <a:off x="285720" y="3714752"/>
            <a:ext cx="8429684" cy="2857520"/>
          </a:xfrm>
          <a:prstGeom prst="roundRect">
            <a:avLst>
              <a:gd name="adj" fmla="val 7449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提案プロセスの再確認</a:t>
            </a:r>
            <a:r>
              <a:rPr lang="en-US" altLang="ja-JP" dirty="0" smtClean="0"/>
              <a:t>(3/4)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85720" y="1482752"/>
            <a:ext cx="8429684" cy="2017686"/>
          </a:xfrm>
          <a:prstGeom prst="roundRect">
            <a:avLst>
              <a:gd name="adj" fmla="val 7449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0034" y="1640240"/>
            <a:ext cx="3357586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【3.1】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各ゴールの構成比率を表現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720" y="1142984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/>
              <a:t>クロスインパクト分析</a:t>
            </a:r>
            <a:endParaRPr kumimoji="1" lang="ja-JP" altLang="en-US" sz="1600" b="1" u="sng" dirty="0" smtClean="0"/>
          </a:p>
        </p:txBody>
      </p:sp>
      <p:sp>
        <p:nvSpPr>
          <p:cNvPr id="8" name="正方形/長方形 7"/>
          <p:cNvSpPr/>
          <p:nvPr/>
        </p:nvSpPr>
        <p:spPr>
          <a:xfrm>
            <a:off x="500034" y="2358645"/>
            <a:ext cx="3357586" cy="57028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【3.2】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各ゴール木の評価値を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ゴール毎に整理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0034" y="3857628"/>
            <a:ext cx="3357586" cy="571504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【3.3】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各評価値を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貢献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/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リスクマトリクスに付加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 rot="16200000" flipH="1">
            <a:off x="750066" y="2178835"/>
            <a:ext cx="357192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500034" y="5283578"/>
            <a:ext cx="3357586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【3.4】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貢献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/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リスク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マトリクスの整理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rot="5400000">
            <a:off x="465109" y="3393281"/>
            <a:ext cx="927900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/>
          <p:cNvCxnSpPr/>
          <p:nvPr/>
        </p:nvCxnSpPr>
        <p:spPr>
          <a:xfrm rot="5400000">
            <a:off x="500828" y="4856966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グループ化 98"/>
          <p:cNvGrpSpPr/>
          <p:nvPr/>
        </p:nvGrpSpPr>
        <p:grpSpPr>
          <a:xfrm>
            <a:off x="4714876" y="1829708"/>
            <a:ext cx="3888268" cy="1456416"/>
            <a:chOff x="4398508" y="1714488"/>
            <a:chExt cx="3888268" cy="1456416"/>
          </a:xfrm>
        </p:grpSpPr>
        <p:grpSp>
          <p:nvGrpSpPr>
            <p:cNvPr id="24" name="グループ化 6"/>
            <p:cNvGrpSpPr/>
            <p:nvPr/>
          </p:nvGrpSpPr>
          <p:grpSpPr>
            <a:xfrm>
              <a:off x="6255896" y="1714488"/>
              <a:ext cx="642942" cy="266112"/>
              <a:chOff x="3571868" y="2428864"/>
              <a:chExt cx="1143008" cy="337550"/>
            </a:xfrm>
          </p:grpSpPr>
          <p:sp>
            <p:nvSpPr>
              <p:cNvPr id="25" name="雲 24"/>
              <p:cNvSpPr/>
              <p:nvPr/>
            </p:nvSpPr>
            <p:spPr>
              <a:xfrm>
                <a:off x="3571868" y="2428864"/>
                <a:ext cx="1143008" cy="337550"/>
              </a:xfrm>
              <a:prstGeom prst="cloud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127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sz="1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3571868" y="2463944"/>
                <a:ext cx="1143008" cy="2462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1000" b="1" dirty="0" err="1" smtClean="0"/>
                  <a:t>Ga</a:t>
                </a:r>
                <a:endParaRPr lang="ja-JP" altLang="en-US" sz="1000" b="1" dirty="0" smtClean="0"/>
              </a:p>
            </p:txBody>
          </p:sp>
        </p:grpSp>
        <p:sp>
          <p:nvSpPr>
            <p:cNvPr id="27" name="フローチャート : 端子 26"/>
            <p:cNvSpPr/>
            <p:nvPr/>
          </p:nvSpPr>
          <p:spPr>
            <a:xfrm>
              <a:off x="5684392" y="2170771"/>
              <a:ext cx="571504" cy="214315"/>
            </a:xfrm>
            <a:prstGeom prst="flowChartTerminator">
              <a:avLst/>
            </a:prstGeom>
            <a:solidFill>
              <a:srgbClr val="FF99C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8" name="フローチャート : 端子 27"/>
            <p:cNvSpPr/>
            <p:nvPr/>
          </p:nvSpPr>
          <p:spPr>
            <a:xfrm>
              <a:off x="6827400" y="2158905"/>
              <a:ext cx="690105" cy="214315"/>
            </a:xfrm>
            <a:prstGeom prst="flowChartTerminator">
              <a:avLst/>
            </a:prstGeom>
            <a:solidFill>
              <a:srgbClr val="FF99CC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フローチャート : 準備 28"/>
            <p:cNvSpPr/>
            <p:nvPr/>
          </p:nvSpPr>
          <p:spPr>
            <a:xfrm>
              <a:off x="4827136" y="2456524"/>
              <a:ext cx="1071570" cy="214314"/>
            </a:xfrm>
            <a:prstGeom prst="flowChartPreparation">
              <a:avLst/>
            </a:prstGeom>
            <a:solidFill>
              <a:srgbClr val="FFCC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フローチャート : 準備 29"/>
            <p:cNvSpPr/>
            <p:nvPr/>
          </p:nvSpPr>
          <p:spPr>
            <a:xfrm>
              <a:off x="6184458" y="2527962"/>
              <a:ext cx="785818" cy="214314"/>
            </a:xfrm>
            <a:prstGeom prst="flowChartPreparation">
              <a:avLst/>
            </a:prstGeom>
            <a:solidFill>
              <a:srgbClr val="FFCC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1" name="フローチャート : 準備 30"/>
            <p:cNvSpPr/>
            <p:nvPr/>
          </p:nvSpPr>
          <p:spPr>
            <a:xfrm>
              <a:off x="7113152" y="2456524"/>
              <a:ext cx="1000132" cy="214314"/>
            </a:xfrm>
            <a:prstGeom prst="flowChartPreparation">
              <a:avLst/>
            </a:prstGeom>
            <a:solidFill>
              <a:srgbClr val="FFCC00"/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4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2" name="フローチャート: 処理 31"/>
            <p:cNvSpPr/>
            <p:nvPr/>
          </p:nvSpPr>
          <p:spPr>
            <a:xfrm>
              <a:off x="4898574" y="2956590"/>
              <a:ext cx="500066" cy="214314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1/3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フローチャート: 処理 32"/>
            <p:cNvSpPr/>
            <p:nvPr/>
          </p:nvSpPr>
          <p:spPr>
            <a:xfrm>
              <a:off x="5470078" y="2956590"/>
              <a:ext cx="500066" cy="214314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1/3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4" name="フローチャート: 処理 33"/>
            <p:cNvSpPr/>
            <p:nvPr/>
          </p:nvSpPr>
          <p:spPr>
            <a:xfrm>
              <a:off x="4398508" y="2956590"/>
              <a:ext cx="463472" cy="214314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1/3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5" name="フローチャート: 処理 34"/>
            <p:cNvSpPr/>
            <p:nvPr/>
          </p:nvSpPr>
          <p:spPr>
            <a:xfrm>
              <a:off x="6041582" y="2956590"/>
              <a:ext cx="612326" cy="214314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6" name="フローチャート: 処理 35"/>
            <p:cNvSpPr/>
            <p:nvPr/>
          </p:nvSpPr>
          <p:spPr>
            <a:xfrm>
              <a:off x="6696019" y="2956590"/>
              <a:ext cx="488571" cy="214314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1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7" name="フローチャート: 処理 36"/>
            <p:cNvSpPr/>
            <p:nvPr/>
          </p:nvSpPr>
          <p:spPr>
            <a:xfrm>
              <a:off x="7318951" y="2956590"/>
              <a:ext cx="437143" cy="214314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0.5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38" name="フローチャート: 処理 37"/>
            <p:cNvSpPr/>
            <p:nvPr/>
          </p:nvSpPr>
          <p:spPr>
            <a:xfrm>
              <a:off x="7827532" y="2956590"/>
              <a:ext cx="459244" cy="214314"/>
            </a:xfrm>
            <a:prstGeom prst="flowChartProcess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400" dirty="0" smtClean="0">
                  <a:solidFill>
                    <a:schemeClr val="tx1"/>
                  </a:solidFill>
                </a:rPr>
                <a:t>0.5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コネクタ 38"/>
            <p:cNvCxnSpPr>
              <a:stCxn id="27" idx="0"/>
            </p:cNvCxnSpPr>
            <p:nvPr/>
          </p:nvCxnSpPr>
          <p:spPr>
            <a:xfrm rot="5400000" flipH="1" flipV="1">
              <a:off x="6178528" y="1771933"/>
              <a:ext cx="190454" cy="6072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>
              <a:endCxn id="28" idx="0"/>
            </p:cNvCxnSpPr>
            <p:nvPr/>
          </p:nvCxnSpPr>
          <p:spPr>
            <a:xfrm rot="16200000" flipH="1">
              <a:off x="6785616" y="1772068"/>
              <a:ext cx="178588" cy="59508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>
              <a:stCxn id="27" idx="2"/>
              <a:endCxn id="29" idx="0"/>
            </p:cNvCxnSpPr>
            <p:nvPr/>
          </p:nvCxnSpPr>
          <p:spPr>
            <a:xfrm rot="5400000">
              <a:off x="5630814" y="2117194"/>
              <a:ext cx="71438" cy="6072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>
              <a:stCxn id="27" idx="2"/>
              <a:endCxn id="30" idx="0"/>
            </p:cNvCxnSpPr>
            <p:nvPr/>
          </p:nvCxnSpPr>
          <p:spPr>
            <a:xfrm rot="16200000" flipH="1">
              <a:off x="6202317" y="2152912"/>
              <a:ext cx="142876" cy="60722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コネクタ 42"/>
            <p:cNvCxnSpPr>
              <a:stCxn id="28" idx="2"/>
              <a:endCxn id="31" idx="0"/>
            </p:cNvCxnSpPr>
            <p:nvPr/>
          </p:nvCxnSpPr>
          <p:spPr>
            <a:xfrm rot="16200000" flipH="1">
              <a:off x="7351183" y="2194489"/>
              <a:ext cx="83304" cy="44076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34" idx="0"/>
            </p:cNvCxnSpPr>
            <p:nvPr/>
          </p:nvCxnSpPr>
          <p:spPr>
            <a:xfrm rot="5400000" flipH="1" flipV="1">
              <a:off x="4907285" y="2536673"/>
              <a:ext cx="142876" cy="69695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>
              <a:endCxn id="32" idx="0"/>
            </p:cNvCxnSpPr>
            <p:nvPr/>
          </p:nvCxnSpPr>
          <p:spPr>
            <a:xfrm rot="10800000" flipV="1">
              <a:off x="5148608" y="2813716"/>
              <a:ext cx="178595" cy="14287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/>
            <p:nvPr/>
          </p:nvCxnSpPr>
          <p:spPr>
            <a:xfrm>
              <a:off x="5327202" y="2813714"/>
              <a:ext cx="357190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>
              <a:stCxn id="35" idx="0"/>
              <a:endCxn id="30" idx="2"/>
            </p:cNvCxnSpPr>
            <p:nvPr/>
          </p:nvCxnSpPr>
          <p:spPr>
            <a:xfrm rot="5400000" flipH="1" flipV="1">
              <a:off x="6355399" y="2734622"/>
              <a:ext cx="214314" cy="22962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>
              <a:stCxn id="30" idx="2"/>
              <a:endCxn id="36" idx="0"/>
            </p:cNvCxnSpPr>
            <p:nvPr/>
          </p:nvCxnSpPr>
          <p:spPr>
            <a:xfrm rot="16200000" flipH="1">
              <a:off x="6651679" y="2667964"/>
              <a:ext cx="214314" cy="3629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コネクタ 48"/>
            <p:cNvCxnSpPr>
              <a:endCxn id="37" idx="0"/>
            </p:cNvCxnSpPr>
            <p:nvPr/>
          </p:nvCxnSpPr>
          <p:spPr>
            <a:xfrm rot="5400000">
              <a:off x="7503933" y="2847305"/>
              <a:ext cx="142876" cy="7569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線コネクタ 49"/>
            <p:cNvCxnSpPr>
              <a:endCxn id="38" idx="0"/>
            </p:cNvCxnSpPr>
            <p:nvPr/>
          </p:nvCxnSpPr>
          <p:spPr>
            <a:xfrm>
              <a:off x="7613218" y="2813714"/>
              <a:ext cx="443936" cy="14287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/>
            <p:cNvSpPr txBox="1"/>
            <p:nvPr/>
          </p:nvSpPr>
          <p:spPr>
            <a:xfrm>
              <a:off x="7327466" y="2599400"/>
              <a:ext cx="6429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 smtClean="0"/>
                <a:t>and</a:t>
              </a:r>
              <a:endParaRPr lang="ja-JP" altLang="en-US" sz="1000" b="1" dirty="0" smtClean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5041450" y="2599400"/>
              <a:ext cx="6429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000" b="1" dirty="0" smtClean="0"/>
                <a:t>and</a:t>
              </a:r>
              <a:endParaRPr lang="ja-JP" altLang="en-US" sz="1000" b="1" dirty="0" smtClean="0"/>
            </a:p>
          </p:txBody>
        </p:sp>
      </p:grpSp>
      <p:graphicFrame>
        <p:nvGraphicFramePr>
          <p:cNvPr id="98" name="表 97"/>
          <p:cNvGraphicFramePr>
            <a:graphicFrameLocks noGrp="1"/>
          </p:cNvGraphicFramePr>
          <p:nvPr/>
        </p:nvGraphicFramePr>
        <p:xfrm>
          <a:off x="4265094" y="4357694"/>
          <a:ext cx="4164558" cy="213252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96000"/>
                <a:gridCol w="326144"/>
                <a:gridCol w="396000"/>
                <a:gridCol w="396000"/>
                <a:gridCol w="461207"/>
                <a:gridCol w="461207"/>
                <a:gridCol w="396000"/>
                <a:gridCol w="396000"/>
                <a:gridCol w="468000"/>
                <a:gridCol w="468000"/>
              </a:tblGrid>
              <a:tr h="233463"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err="1" smtClean="0"/>
                        <a:t>Ga</a:t>
                      </a:r>
                      <a:endParaRPr kumimoji="1" lang="ja-JP" altLang="en-US" sz="1100" b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/>
                        <a:t>・・・</a:t>
                      </a:r>
                      <a:endParaRPr kumimoji="1" lang="ja-JP" altLang="en-US" sz="11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err="1" smtClean="0"/>
                        <a:t>Gg</a:t>
                      </a:r>
                      <a:endParaRPr kumimoji="1" lang="ja-JP" altLang="en-US" sz="11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/>
                        <a:t>合計</a:t>
                      </a:r>
                      <a:endParaRPr kumimoji="1" lang="ja-JP" altLang="en-US" sz="1100" b="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969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与</a:t>
                      </a:r>
                      <a:endParaRPr kumimoji="1" lang="ja-JP" altLang="en-US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受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受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与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</a:rPr>
                        <a:t>受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6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err="1" smtClean="0"/>
                        <a:t>Ga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貢</a:t>
                      </a:r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1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4.5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40</a:t>
                      </a:r>
                      <a:endParaRPr kumimoji="1" lang="ja-JP" altLang="en-US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28.5</a:t>
                      </a:r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リ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-2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-10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-2</a:t>
                      </a:r>
                      <a:endParaRPr kumimoji="1" lang="ja-JP" altLang="en-US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-10</a:t>
                      </a:r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6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貢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リ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/>
                        <a:t>・・・</a:t>
                      </a:r>
                      <a:endParaRPr kumimoji="1" lang="en-US" altLang="ja-JP" sz="1100" b="0" dirty="0" smtClean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63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err="1" smtClean="0"/>
                        <a:t>Gg</a:t>
                      </a:r>
                      <a:endParaRPr kumimoji="1" lang="ja-JP" altLang="en-US" sz="11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貢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1</a:t>
                      </a:r>
                      <a:endParaRPr kumimoji="1" lang="ja-JP" altLang="en-US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4.5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1</a:t>
                      </a:r>
                      <a:endParaRPr kumimoji="1" lang="ja-JP" altLang="en-US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8.5</a:t>
                      </a:r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4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dirty="0" smtClean="0"/>
                        <a:t>リ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-10</a:t>
                      </a:r>
                      <a:endParaRPr kumimoji="1" lang="ja-JP" altLang="en-US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-2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/>
                        <a:t>・・・</a:t>
                      </a:r>
                      <a:endParaRPr kumimoji="1" lang="ja-JP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-18</a:t>
                      </a:r>
                      <a:endParaRPr kumimoji="1" lang="ja-JP" altLang="en-US" sz="11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/>
                        <a:t>-2</a:t>
                      </a:r>
                      <a:endParaRPr kumimoji="1" lang="ja-JP" altLang="en-US" sz="1100" dirty="0"/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0" name="角丸四角形吹き出し 99"/>
          <p:cNvSpPr/>
          <p:nvPr/>
        </p:nvSpPr>
        <p:spPr>
          <a:xfrm>
            <a:off x="1142976" y="3143248"/>
            <a:ext cx="2857520" cy="571504"/>
          </a:xfrm>
          <a:prstGeom prst="wedgeRoundRectCallout">
            <a:avLst>
              <a:gd name="adj1" fmla="val -32658"/>
              <a:gd name="adj2" fmla="val -8311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構成比率と評価値から，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トップゴールに値を付加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01" name="直線矢印コネクタ 100"/>
          <p:cNvCxnSpPr/>
          <p:nvPr/>
        </p:nvCxnSpPr>
        <p:spPr>
          <a:xfrm rot="5400000">
            <a:off x="322245" y="6249995"/>
            <a:ext cx="121442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角丸四角形吹き出し 102"/>
          <p:cNvSpPr/>
          <p:nvPr/>
        </p:nvSpPr>
        <p:spPr>
          <a:xfrm>
            <a:off x="1214414" y="5715016"/>
            <a:ext cx="2857520" cy="857256"/>
          </a:xfrm>
          <a:prstGeom prst="wedgeRoundRectCallout">
            <a:avLst>
              <a:gd name="adj1" fmla="val 57321"/>
              <a:gd name="adj2" fmla="val -45364"/>
              <a:gd name="adj3" fmla="val 16667"/>
            </a:avLst>
          </a:prstGeom>
          <a:solidFill>
            <a:srgbClr val="D5FC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トップゴールの値が，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どのゴールからの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ものかも表現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 rot="5400000">
            <a:off x="820711" y="1535893"/>
            <a:ext cx="21510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角丸四角形吹き出し 53"/>
          <p:cNvSpPr/>
          <p:nvPr/>
        </p:nvSpPr>
        <p:spPr>
          <a:xfrm>
            <a:off x="4071934" y="1285860"/>
            <a:ext cx="2286016" cy="785818"/>
          </a:xfrm>
          <a:prstGeom prst="wedgeRoundRectCallout">
            <a:avLst>
              <a:gd name="adj1" fmla="val -59108"/>
              <a:gd name="adj2" fmla="val 29814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トップゴールの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実現可能性を評価値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から表現するため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285720" y="4857760"/>
            <a:ext cx="8429684" cy="1285884"/>
          </a:xfrm>
          <a:prstGeom prst="roundRect">
            <a:avLst>
              <a:gd name="adj" fmla="val 733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285720" y="2910297"/>
            <a:ext cx="8429684" cy="1733149"/>
          </a:xfrm>
          <a:prstGeom prst="roundRect">
            <a:avLst>
              <a:gd name="adj" fmla="val 733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提案プロセスの再確認</a:t>
            </a:r>
            <a:r>
              <a:rPr lang="en-US" altLang="ja-JP" dirty="0" smtClean="0"/>
              <a:t>(4/4)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285720" y="1481537"/>
            <a:ext cx="8429684" cy="1233083"/>
          </a:xfrm>
          <a:prstGeom prst="roundRect">
            <a:avLst>
              <a:gd name="adj" fmla="val 7338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0034" y="1624414"/>
            <a:ext cx="3214710" cy="51870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【4.1】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貢献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/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リスクマトリクスの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結果を分布図に表現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58" y="1161620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u="sng" dirty="0" smtClean="0"/>
              <a:t>貢献</a:t>
            </a:r>
            <a:r>
              <a:rPr kumimoji="1" lang="en-US" altLang="ja-JP" sz="1600" b="1" u="sng" dirty="0" smtClean="0"/>
              <a:t>/</a:t>
            </a:r>
            <a:r>
              <a:rPr kumimoji="1" lang="ja-JP" altLang="en-US" sz="1600" b="1" u="sng" dirty="0" smtClean="0"/>
              <a:t>リスク分布図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00034" y="3071810"/>
            <a:ext cx="3214710" cy="360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【4.2】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対象となる領域を決定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0034" y="3714752"/>
            <a:ext cx="3214710" cy="50844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【4.3】</a:t>
            </a:r>
            <a:r>
              <a:rPr kumimoji="1" lang="ja-JP" altLang="en-US" sz="1600" b="1" dirty="0" smtClean="0">
                <a:solidFill>
                  <a:schemeClr val="tx1"/>
                </a:solidFill>
              </a:rPr>
              <a:t>領域内の影響を</a:t>
            </a:r>
            <a:endParaRPr kumimoji="1"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600" b="1" dirty="0" smtClean="0">
                <a:solidFill>
                  <a:schemeClr val="tx1"/>
                </a:solidFill>
              </a:rPr>
              <a:t>与えるゴールを確認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00034" y="4929198"/>
            <a:ext cx="3214710" cy="504507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【4.4】</a:t>
            </a:r>
            <a:r>
              <a:rPr lang="ja-JP" altLang="en-US" sz="1600" b="1" dirty="0" smtClean="0">
                <a:solidFill>
                  <a:schemeClr val="tx1"/>
                </a:solidFill>
              </a:rPr>
              <a:t>最も貢献を受ける</a:t>
            </a:r>
            <a:endParaRPr lang="en-US" altLang="ja-JP" sz="1600" b="1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ゴールが領域内か確認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rot="5400000">
            <a:off x="465109" y="2606669"/>
            <a:ext cx="92869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502876" y="6283710"/>
            <a:ext cx="3211868" cy="360000"/>
          </a:xfrm>
          <a:prstGeom prst="rect">
            <a:avLst/>
          </a:prstGeom>
          <a:solidFill>
            <a:srgbClr val="FFFF99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</a:rPr>
              <a:t>主要ゴールの決定</a:t>
            </a:r>
            <a:endParaRPr lang="en-US" altLang="ja-JP" sz="1600" b="1" dirty="0" smtClean="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/>
          <p:cNvCxnSpPr/>
          <p:nvPr/>
        </p:nvCxnSpPr>
        <p:spPr>
          <a:xfrm rot="5400000">
            <a:off x="786580" y="3571082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 rot="5400000">
            <a:off x="572266" y="4571214"/>
            <a:ext cx="71438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 rot="5400000">
            <a:off x="500828" y="5857098"/>
            <a:ext cx="857256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214422"/>
            <a:ext cx="422247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5" name="角丸四角形吹き出し 134"/>
          <p:cNvSpPr/>
          <p:nvPr/>
        </p:nvSpPr>
        <p:spPr>
          <a:xfrm>
            <a:off x="4357686" y="3500438"/>
            <a:ext cx="3071834" cy="428628"/>
          </a:xfrm>
          <a:prstGeom prst="wedgeRoundRectCallout">
            <a:avLst>
              <a:gd name="adj1" fmla="val -70763"/>
              <a:gd name="adj2" fmla="val -68245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対象の領域　⇒　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(1)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と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(4)</a:t>
            </a:r>
          </a:p>
        </p:txBody>
      </p:sp>
      <p:sp>
        <p:nvSpPr>
          <p:cNvPr id="137" name="雲 136"/>
          <p:cNvSpPr/>
          <p:nvPr/>
        </p:nvSpPr>
        <p:spPr>
          <a:xfrm rot="214022">
            <a:off x="4500562" y="4090996"/>
            <a:ext cx="2928958" cy="642942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6" name="下矢印 135"/>
          <p:cNvSpPr/>
          <p:nvPr/>
        </p:nvSpPr>
        <p:spPr>
          <a:xfrm>
            <a:off x="5572132" y="3857628"/>
            <a:ext cx="785818" cy="285752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40" name="グループ化 139"/>
          <p:cNvGrpSpPr/>
          <p:nvPr/>
        </p:nvGrpSpPr>
        <p:grpSpPr>
          <a:xfrm>
            <a:off x="5162558" y="4162434"/>
            <a:ext cx="481012" cy="420688"/>
            <a:chOff x="7100888" y="4946650"/>
            <a:chExt cx="481012" cy="420688"/>
          </a:xfrm>
        </p:grpSpPr>
        <p:sp>
          <p:nvSpPr>
            <p:cNvPr id="138" name="Freeform 92"/>
            <p:cNvSpPr>
              <a:spLocks/>
            </p:cNvSpPr>
            <p:nvPr/>
          </p:nvSpPr>
          <p:spPr bwMode="auto">
            <a:xfrm>
              <a:off x="7100888" y="4946650"/>
              <a:ext cx="431800" cy="420688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320" y="0"/>
                </a:cxn>
                <a:cxn ang="0">
                  <a:pos x="320" y="0"/>
                </a:cxn>
                <a:cxn ang="0">
                  <a:pos x="320" y="0"/>
                </a:cxn>
                <a:cxn ang="0">
                  <a:pos x="640" y="312"/>
                </a:cxn>
                <a:cxn ang="0">
                  <a:pos x="640" y="312"/>
                </a:cxn>
                <a:cxn ang="0">
                  <a:pos x="640" y="312"/>
                </a:cxn>
                <a:cxn ang="0">
                  <a:pos x="320" y="624"/>
                </a:cxn>
                <a:cxn ang="0">
                  <a:pos x="320" y="624"/>
                </a:cxn>
                <a:cxn ang="0">
                  <a:pos x="320" y="624"/>
                </a:cxn>
                <a:cxn ang="0">
                  <a:pos x="0" y="312"/>
                </a:cxn>
                <a:cxn ang="0">
                  <a:pos x="0" y="312"/>
                </a:cxn>
              </a:cxnLst>
              <a:rect l="0" t="0" r="r" b="b"/>
              <a:pathLst>
                <a:path w="640" h="624">
                  <a:moveTo>
                    <a:pt x="0" y="312"/>
                  </a:moveTo>
                  <a:cubicBezTo>
                    <a:pt x="0" y="140"/>
                    <a:pt x="144" y="0"/>
                    <a:pt x="320" y="0"/>
                  </a:cubicBezTo>
                  <a:cubicBezTo>
                    <a:pt x="320" y="0"/>
                    <a:pt x="320" y="0"/>
                    <a:pt x="320" y="0"/>
                  </a:cubicBezTo>
                  <a:lnTo>
                    <a:pt x="320" y="0"/>
                  </a:lnTo>
                  <a:cubicBezTo>
                    <a:pt x="497" y="0"/>
                    <a:pt x="640" y="140"/>
                    <a:pt x="640" y="312"/>
                  </a:cubicBezTo>
                  <a:cubicBezTo>
                    <a:pt x="640" y="312"/>
                    <a:pt x="640" y="312"/>
                    <a:pt x="640" y="312"/>
                  </a:cubicBezTo>
                  <a:lnTo>
                    <a:pt x="640" y="312"/>
                  </a:lnTo>
                  <a:cubicBezTo>
                    <a:pt x="640" y="485"/>
                    <a:pt x="497" y="624"/>
                    <a:pt x="320" y="624"/>
                  </a:cubicBezTo>
                  <a:cubicBezTo>
                    <a:pt x="320" y="624"/>
                    <a:pt x="320" y="624"/>
                    <a:pt x="320" y="624"/>
                  </a:cubicBezTo>
                  <a:lnTo>
                    <a:pt x="320" y="624"/>
                  </a:lnTo>
                  <a:cubicBezTo>
                    <a:pt x="144" y="624"/>
                    <a:pt x="0" y="485"/>
                    <a:pt x="0" y="312"/>
                  </a:cubicBezTo>
                  <a:cubicBezTo>
                    <a:pt x="0" y="312"/>
                    <a:pt x="0" y="312"/>
                    <a:pt x="0" y="312"/>
                  </a:cubicBezTo>
                  <a:close/>
                </a:path>
              </a:pathLst>
            </a:custGeom>
            <a:solidFill>
              <a:srgbClr val="FFFF99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Rectangle 94"/>
            <p:cNvSpPr>
              <a:spLocks noChangeArrowheads="1"/>
            </p:cNvSpPr>
            <p:nvPr/>
          </p:nvSpPr>
          <p:spPr bwMode="auto">
            <a:xfrm>
              <a:off x="7183438" y="5040313"/>
              <a:ext cx="398462" cy="2905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</a:rPr>
                <a:t>Ga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</p:grpSp>
      <p:grpSp>
        <p:nvGrpSpPr>
          <p:cNvPr id="143" name="グループ化 142"/>
          <p:cNvGrpSpPr/>
          <p:nvPr/>
        </p:nvGrpSpPr>
        <p:grpSpPr>
          <a:xfrm>
            <a:off x="5794387" y="4233872"/>
            <a:ext cx="492125" cy="420688"/>
            <a:chOff x="4673600" y="5249863"/>
            <a:chExt cx="492125" cy="420688"/>
          </a:xfrm>
        </p:grpSpPr>
        <p:sp>
          <p:nvSpPr>
            <p:cNvPr id="141" name="Freeform 86"/>
            <p:cNvSpPr>
              <a:spLocks/>
            </p:cNvSpPr>
            <p:nvPr/>
          </p:nvSpPr>
          <p:spPr bwMode="auto">
            <a:xfrm>
              <a:off x="4673600" y="5249863"/>
              <a:ext cx="431800" cy="420688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320" y="0"/>
                </a:cxn>
                <a:cxn ang="0">
                  <a:pos x="320" y="0"/>
                </a:cxn>
                <a:cxn ang="0">
                  <a:pos x="320" y="0"/>
                </a:cxn>
                <a:cxn ang="0">
                  <a:pos x="640" y="312"/>
                </a:cxn>
                <a:cxn ang="0">
                  <a:pos x="640" y="312"/>
                </a:cxn>
                <a:cxn ang="0">
                  <a:pos x="640" y="312"/>
                </a:cxn>
                <a:cxn ang="0">
                  <a:pos x="320" y="624"/>
                </a:cxn>
                <a:cxn ang="0">
                  <a:pos x="320" y="624"/>
                </a:cxn>
                <a:cxn ang="0">
                  <a:pos x="320" y="624"/>
                </a:cxn>
                <a:cxn ang="0">
                  <a:pos x="0" y="312"/>
                </a:cxn>
                <a:cxn ang="0">
                  <a:pos x="0" y="312"/>
                </a:cxn>
              </a:cxnLst>
              <a:rect l="0" t="0" r="r" b="b"/>
              <a:pathLst>
                <a:path w="640" h="624">
                  <a:moveTo>
                    <a:pt x="0" y="312"/>
                  </a:moveTo>
                  <a:cubicBezTo>
                    <a:pt x="0" y="140"/>
                    <a:pt x="144" y="0"/>
                    <a:pt x="320" y="0"/>
                  </a:cubicBezTo>
                  <a:cubicBezTo>
                    <a:pt x="320" y="0"/>
                    <a:pt x="320" y="0"/>
                    <a:pt x="320" y="0"/>
                  </a:cubicBezTo>
                  <a:lnTo>
                    <a:pt x="320" y="0"/>
                  </a:lnTo>
                  <a:cubicBezTo>
                    <a:pt x="497" y="0"/>
                    <a:pt x="640" y="140"/>
                    <a:pt x="640" y="312"/>
                  </a:cubicBezTo>
                  <a:cubicBezTo>
                    <a:pt x="640" y="312"/>
                    <a:pt x="640" y="312"/>
                    <a:pt x="640" y="312"/>
                  </a:cubicBezTo>
                  <a:lnTo>
                    <a:pt x="640" y="312"/>
                  </a:lnTo>
                  <a:cubicBezTo>
                    <a:pt x="640" y="485"/>
                    <a:pt x="497" y="624"/>
                    <a:pt x="320" y="624"/>
                  </a:cubicBezTo>
                  <a:cubicBezTo>
                    <a:pt x="320" y="624"/>
                    <a:pt x="320" y="624"/>
                    <a:pt x="320" y="624"/>
                  </a:cubicBezTo>
                  <a:lnTo>
                    <a:pt x="320" y="624"/>
                  </a:lnTo>
                  <a:cubicBezTo>
                    <a:pt x="144" y="624"/>
                    <a:pt x="0" y="485"/>
                    <a:pt x="0" y="312"/>
                  </a:cubicBezTo>
                  <a:cubicBezTo>
                    <a:pt x="0" y="312"/>
                    <a:pt x="0" y="312"/>
                    <a:pt x="0" y="312"/>
                  </a:cubicBezTo>
                  <a:close/>
                </a:path>
              </a:pathLst>
            </a:custGeom>
            <a:solidFill>
              <a:srgbClr val="FFFF99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 dirty="0"/>
            </a:p>
          </p:txBody>
        </p:sp>
        <p:sp>
          <p:nvSpPr>
            <p:cNvPr id="142" name="Rectangle 88"/>
            <p:cNvSpPr>
              <a:spLocks noChangeArrowheads="1"/>
            </p:cNvSpPr>
            <p:nvPr/>
          </p:nvSpPr>
          <p:spPr bwMode="auto">
            <a:xfrm>
              <a:off x="4756150" y="5341938"/>
              <a:ext cx="409575" cy="29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</a:rPr>
                <a:t>Gb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</p:grpSp>
      <p:grpSp>
        <p:nvGrpSpPr>
          <p:cNvPr id="146" name="グループ化 145"/>
          <p:cNvGrpSpPr/>
          <p:nvPr/>
        </p:nvGrpSpPr>
        <p:grpSpPr>
          <a:xfrm>
            <a:off x="6357950" y="4162434"/>
            <a:ext cx="492125" cy="420688"/>
            <a:chOff x="5645150" y="5249863"/>
            <a:chExt cx="492125" cy="420688"/>
          </a:xfrm>
        </p:grpSpPr>
        <p:sp>
          <p:nvSpPr>
            <p:cNvPr id="144" name="Freeform 89"/>
            <p:cNvSpPr>
              <a:spLocks/>
            </p:cNvSpPr>
            <p:nvPr/>
          </p:nvSpPr>
          <p:spPr bwMode="auto">
            <a:xfrm>
              <a:off x="5645150" y="5249863"/>
              <a:ext cx="431800" cy="420688"/>
            </a:xfrm>
            <a:custGeom>
              <a:avLst/>
              <a:gdLst/>
              <a:ahLst/>
              <a:cxnLst>
                <a:cxn ang="0">
                  <a:pos x="0" y="312"/>
                </a:cxn>
                <a:cxn ang="0">
                  <a:pos x="320" y="0"/>
                </a:cxn>
                <a:cxn ang="0">
                  <a:pos x="320" y="0"/>
                </a:cxn>
                <a:cxn ang="0">
                  <a:pos x="320" y="0"/>
                </a:cxn>
                <a:cxn ang="0">
                  <a:pos x="640" y="312"/>
                </a:cxn>
                <a:cxn ang="0">
                  <a:pos x="640" y="312"/>
                </a:cxn>
                <a:cxn ang="0">
                  <a:pos x="640" y="312"/>
                </a:cxn>
                <a:cxn ang="0">
                  <a:pos x="320" y="624"/>
                </a:cxn>
                <a:cxn ang="0">
                  <a:pos x="320" y="624"/>
                </a:cxn>
                <a:cxn ang="0">
                  <a:pos x="320" y="624"/>
                </a:cxn>
                <a:cxn ang="0">
                  <a:pos x="0" y="312"/>
                </a:cxn>
                <a:cxn ang="0">
                  <a:pos x="0" y="312"/>
                </a:cxn>
              </a:cxnLst>
              <a:rect l="0" t="0" r="r" b="b"/>
              <a:pathLst>
                <a:path w="640" h="624">
                  <a:moveTo>
                    <a:pt x="0" y="312"/>
                  </a:moveTo>
                  <a:cubicBezTo>
                    <a:pt x="0" y="140"/>
                    <a:pt x="144" y="0"/>
                    <a:pt x="320" y="0"/>
                  </a:cubicBezTo>
                  <a:cubicBezTo>
                    <a:pt x="320" y="0"/>
                    <a:pt x="320" y="0"/>
                    <a:pt x="320" y="0"/>
                  </a:cubicBezTo>
                  <a:lnTo>
                    <a:pt x="320" y="0"/>
                  </a:lnTo>
                  <a:cubicBezTo>
                    <a:pt x="497" y="0"/>
                    <a:pt x="640" y="140"/>
                    <a:pt x="640" y="312"/>
                  </a:cubicBezTo>
                  <a:cubicBezTo>
                    <a:pt x="640" y="312"/>
                    <a:pt x="640" y="312"/>
                    <a:pt x="640" y="312"/>
                  </a:cubicBezTo>
                  <a:lnTo>
                    <a:pt x="640" y="312"/>
                  </a:lnTo>
                  <a:cubicBezTo>
                    <a:pt x="640" y="485"/>
                    <a:pt x="497" y="624"/>
                    <a:pt x="320" y="624"/>
                  </a:cubicBezTo>
                  <a:cubicBezTo>
                    <a:pt x="320" y="624"/>
                    <a:pt x="320" y="624"/>
                    <a:pt x="320" y="624"/>
                  </a:cubicBezTo>
                  <a:lnTo>
                    <a:pt x="320" y="624"/>
                  </a:lnTo>
                  <a:cubicBezTo>
                    <a:pt x="144" y="624"/>
                    <a:pt x="0" y="485"/>
                    <a:pt x="0" y="312"/>
                  </a:cubicBezTo>
                  <a:cubicBezTo>
                    <a:pt x="0" y="312"/>
                    <a:pt x="0" y="312"/>
                    <a:pt x="0" y="312"/>
                  </a:cubicBezTo>
                  <a:close/>
                </a:path>
              </a:pathLst>
            </a:custGeom>
            <a:solidFill>
              <a:srgbClr val="FFFF99"/>
            </a:solidFill>
            <a:ln w="3810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Rectangle 91"/>
            <p:cNvSpPr>
              <a:spLocks noChangeArrowheads="1"/>
            </p:cNvSpPr>
            <p:nvPr/>
          </p:nvSpPr>
          <p:spPr bwMode="auto">
            <a:xfrm>
              <a:off x="5727700" y="5341938"/>
              <a:ext cx="409575" cy="292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ＭＳ Ｐゴシック" pitchFamily="50" charset="-128"/>
                </a:rPr>
                <a:t>Gh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</a:endParaRPr>
            </a:p>
          </p:txBody>
        </p:sp>
      </p:grpSp>
      <p:sp>
        <p:nvSpPr>
          <p:cNvPr id="148" name="テキスト ボックス 147"/>
          <p:cNvSpPr txBox="1"/>
          <p:nvPr/>
        </p:nvSpPr>
        <p:spPr>
          <a:xfrm>
            <a:off x="4286248" y="4929198"/>
            <a:ext cx="3429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/>
              <a:t>影響を受けるゴールは，</a:t>
            </a:r>
            <a:endParaRPr kumimoji="1" lang="en-US" altLang="ja-JP" b="1" dirty="0" smtClean="0"/>
          </a:p>
          <a:p>
            <a:pPr algn="ctr"/>
            <a:r>
              <a:rPr kumimoji="1" lang="ja-JP" altLang="en-US" b="1" dirty="0" smtClean="0"/>
              <a:t>与えるゴールの存在に依存する</a:t>
            </a:r>
            <a:endParaRPr kumimoji="1" lang="ja-JP" altLang="en-US" b="1" dirty="0"/>
          </a:p>
        </p:txBody>
      </p:sp>
      <p:sp>
        <p:nvSpPr>
          <p:cNvPr id="149" name="テキスト ボックス 148"/>
          <p:cNvSpPr txBox="1"/>
          <p:nvPr/>
        </p:nvSpPr>
        <p:spPr>
          <a:xfrm>
            <a:off x="3857620" y="5774312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与えるゴールを基準に受けるゴールを決定</a:t>
            </a:r>
            <a:endParaRPr kumimoji="1" lang="ja-JP" altLang="en-US" b="1" dirty="0"/>
          </a:p>
        </p:txBody>
      </p:sp>
      <p:sp>
        <p:nvSpPr>
          <p:cNvPr id="150" name="下矢印 149"/>
          <p:cNvSpPr/>
          <p:nvPr/>
        </p:nvSpPr>
        <p:spPr>
          <a:xfrm>
            <a:off x="5572132" y="5572140"/>
            <a:ext cx="785818" cy="285752"/>
          </a:xfrm>
          <a:prstGeom prst="downArrow">
            <a:avLst/>
          </a:prstGeom>
          <a:solidFill>
            <a:srgbClr val="D5FCA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151" name="直線矢印コネクタ 150"/>
          <p:cNvCxnSpPr/>
          <p:nvPr/>
        </p:nvCxnSpPr>
        <p:spPr>
          <a:xfrm rot="5400000">
            <a:off x="820711" y="1535893"/>
            <a:ext cx="215108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4" name="Picture 2" descr="C:\Users\09se077\AppData\Local\Microsoft\Windows\Temporary Internet Files\Content.IE5\N8910YQL\MC9001989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36671">
            <a:off x="7514112" y="4491208"/>
            <a:ext cx="610180" cy="7766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C2346-2183-49CD-BC31-78A5855845F5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285720" y="1818962"/>
            <a:ext cx="8572560" cy="2110103"/>
          </a:xfrm>
          <a:prstGeom prst="roundRect">
            <a:avLst>
              <a:gd name="adj" fmla="val 11144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5720" y="1857364"/>
            <a:ext cx="85725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ja-JP" altLang="en-US" b="1" dirty="0" smtClean="0"/>
              <a:t>本稿の作成</a:t>
            </a:r>
            <a:endParaRPr lang="en-US" altLang="ja-JP" b="1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b="1" dirty="0" smtClean="0"/>
              <a:t>研究課題が解決されたことを再確認</a:t>
            </a:r>
            <a:endParaRPr lang="en-US" altLang="ja-JP" b="1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b="1" dirty="0" smtClean="0"/>
              <a:t>提案プロセスが理解しやすくするために図や表を作成</a:t>
            </a:r>
            <a:endParaRPr lang="en-US" altLang="ja-JP" b="1" dirty="0" smtClean="0"/>
          </a:p>
          <a:p>
            <a:pPr>
              <a:buFont typeface="Wingdings" pitchFamily="2" charset="2"/>
              <a:buChar char="l"/>
            </a:pPr>
            <a:endParaRPr lang="en-US" altLang="ja-JP" b="1" dirty="0" smtClean="0"/>
          </a:p>
          <a:p>
            <a:pPr>
              <a:buFont typeface="Wingdings" pitchFamily="2" charset="2"/>
              <a:buChar char="l"/>
            </a:pPr>
            <a:r>
              <a:rPr lang="ja-JP" altLang="en-US" b="1" dirty="0" smtClean="0"/>
              <a:t>質問対策</a:t>
            </a:r>
            <a:endParaRPr lang="en-US" altLang="ja-JP" b="1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b="1" dirty="0" smtClean="0"/>
              <a:t>手法やプロセスの特徴や利点を再確認</a:t>
            </a:r>
            <a:endParaRPr lang="en-US" altLang="ja-JP" b="1" dirty="0" smtClean="0"/>
          </a:p>
          <a:p>
            <a:pPr lvl="1"/>
            <a:r>
              <a:rPr lang="ja-JP" altLang="en-US" b="1" dirty="0" smtClean="0"/>
              <a:t>　 →なぜこのタイミングでこの手法を用いたのかを再確認</a:t>
            </a:r>
            <a:endParaRPr lang="en-US" altLang="ja-JP" b="1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7158" y="1357298"/>
            <a:ext cx="228601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今後の方針</a:t>
            </a:r>
            <a:endParaRPr kumimoji="1" lang="ja-JP" altLang="en-US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ユーザー定義 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 kumimoji="1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17367</TotalTime>
  <Words>754</Words>
  <Application>Microsoft Office PowerPoint</Application>
  <PresentationFormat>画面に合わせる (4:3)</PresentationFormat>
  <Paragraphs>201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アーバン</vt:lpstr>
      <vt:lpstr>ステークホルダによる 合意形成方法の提案</vt:lpstr>
      <vt:lpstr>発表のシナリオ</vt:lpstr>
      <vt:lpstr>今回の発表の動機</vt:lpstr>
      <vt:lpstr>提案プロセスの全体像</vt:lpstr>
      <vt:lpstr>提案プロセスの再確認(1/4)</vt:lpstr>
      <vt:lpstr>提案プロセスの再確認(2/4)</vt:lpstr>
      <vt:lpstr>提案プロセスの再確認(3/4)</vt:lpstr>
      <vt:lpstr>提案プロセスの再確認(4/4)</vt:lpstr>
      <vt:lpstr>今後の課題</vt:lpstr>
      <vt:lpstr>参考文献</vt:lpstr>
      <vt:lpstr>ステークホルダによる 合意形成方法の提案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09se202</dc:creator>
  <cp:lastModifiedBy> </cp:lastModifiedBy>
  <cp:revision>1158</cp:revision>
  <dcterms:created xsi:type="dcterms:W3CDTF">2012-04-23T04:46:06Z</dcterms:created>
  <dcterms:modified xsi:type="dcterms:W3CDTF">2012-12-10T00:48:35Z</dcterms:modified>
</cp:coreProperties>
</file>