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2" r:id="rId2"/>
    <p:sldId id="275" r:id="rId3"/>
    <p:sldId id="278" r:id="rId4"/>
    <p:sldId id="261" r:id="rId5"/>
    <p:sldId id="313" r:id="rId6"/>
    <p:sldId id="260" r:id="rId7"/>
    <p:sldId id="304" r:id="rId8"/>
    <p:sldId id="272" r:id="rId9"/>
    <p:sldId id="306" r:id="rId10"/>
    <p:sldId id="301" r:id="rId11"/>
    <p:sldId id="286" r:id="rId12"/>
    <p:sldId id="294" r:id="rId13"/>
    <p:sldId id="295" r:id="rId14"/>
    <p:sldId id="297" r:id="rId15"/>
    <p:sldId id="273" r:id="rId16"/>
    <p:sldId id="290" r:id="rId17"/>
    <p:sldId id="291" r:id="rId18"/>
    <p:sldId id="292" r:id="rId19"/>
    <p:sldId id="307" r:id="rId20"/>
    <p:sldId id="314" r:id="rId21"/>
    <p:sldId id="302" r:id="rId2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3FF"/>
    <a:srgbClr val="FF3399"/>
    <a:srgbClr val="7EA69F"/>
    <a:srgbClr val="FFCCFF"/>
    <a:srgbClr val="FC8004"/>
    <a:srgbClr val="009900"/>
    <a:srgbClr val="24348D"/>
    <a:srgbClr val="9BF0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7162" autoAdjust="0"/>
  </p:normalViewPr>
  <p:slideViewPr>
    <p:cSldViewPr snapToGrid="0">
      <p:cViewPr varScale="1">
        <p:scale>
          <a:sx n="73" d="100"/>
          <a:sy n="73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16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51B4C-437F-4872-B7DC-70992E2B23BC}" type="datetimeFigureOut">
              <a:rPr lang="ja-JP" altLang="en-US"/>
              <a:pPr>
                <a:defRPr/>
              </a:pPr>
              <a:t>2013/10/7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438928-CD50-48E7-8802-79735995DA0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7F104-D3EE-4404-955B-97CE108B80C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皆さんこんにちは！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先程ご紹介にあずかりました，南山大学大学院所属，チーム</a:t>
            </a:r>
            <a:r>
              <a:rPr lang="en-US" altLang="ja-JP" smtClean="0"/>
              <a:t>CureNISE</a:t>
            </a:r>
            <a:r>
              <a:rPr lang="ja-JP" altLang="en-US" smtClean="0"/>
              <a:t>です！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本日は見守り支援システム</a:t>
            </a:r>
            <a:r>
              <a:rPr lang="en-US" altLang="ja-JP" smtClean="0"/>
              <a:t>CROSS</a:t>
            </a:r>
            <a:r>
              <a:rPr lang="ja-JP" altLang="en-US" smtClean="0"/>
              <a:t>について，発表をさせていただきたいと思います．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宜しくお願い致します．</a:t>
            </a:r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F8603-8324-40D3-A7B0-CF9CD16CD608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入力の操作のフローについて説明します．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タブレット端末の初期画面はこのようになっています．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「睡眠」を押すとこちらの画面に，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「外出」を押すとこちらの画面に遷移します．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そして，遷移先の「おはよう」もしくは「おかえり」を押すと，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行動開始から終了までの時間が記録され，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もとの画面に戻ります．</a:t>
            </a:r>
            <a:endParaRPr lang="en-US" altLang="ja-JP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97A8-A228-4289-8153-64114381369A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では，デモを始めます．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就寝しているところからスタートなので，</a:t>
            </a:r>
            <a:endParaRPr lang="en-US" altLang="ja-JP" smtClean="0"/>
          </a:p>
          <a:p>
            <a:r>
              <a:rPr lang="ja-JP" altLang="en-US" smtClean="0"/>
              <a:t>最初の画面はこのようになっています．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7</a:t>
            </a:r>
            <a:r>
              <a:rPr lang="ja-JP" altLang="en-US" smtClean="0"/>
              <a:t>時になって，起床したら，</a:t>
            </a:r>
            <a:endParaRPr lang="en-US" altLang="ja-JP" smtClean="0"/>
          </a:p>
          <a:p>
            <a:r>
              <a:rPr lang="ja-JP" altLang="en-US" smtClean="0"/>
              <a:t>「おはよう」を押します．</a:t>
            </a:r>
            <a:endParaRPr lang="en-US" altLang="ja-JP" smtClean="0"/>
          </a:p>
          <a:p>
            <a:r>
              <a:rPr lang="ja-JP" altLang="en-US" smtClean="0"/>
              <a:t>すると，画面が切り替わります．</a:t>
            </a:r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52632-FCAF-4E7C-973B-E89D7957D282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次に，</a:t>
            </a:r>
            <a:r>
              <a:rPr lang="en-US" altLang="ja-JP" smtClean="0"/>
              <a:t>13</a:t>
            </a:r>
            <a:r>
              <a:rPr lang="ja-JP" altLang="en-US" smtClean="0"/>
              <a:t>時です．これから外出することころです．</a:t>
            </a:r>
            <a:endParaRPr lang="en-US" altLang="ja-JP" smtClean="0"/>
          </a:p>
          <a:p>
            <a:r>
              <a:rPr lang="ja-JP" altLang="en-US" smtClean="0"/>
              <a:t>画面の「外出」を押し，画面が切り替わります．</a:t>
            </a:r>
          </a:p>
          <a:p>
            <a:r>
              <a:rPr lang="ja-JP" altLang="en-US" smtClean="0"/>
              <a:t>外出時間の時間が計測され始めます．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そして，</a:t>
            </a:r>
            <a:r>
              <a:rPr lang="en-US" altLang="ja-JP" smtClean="0"/>
              <a:t>17</a:t>
            </a:r>
            <a:r>
              <a:rPr lang="ja-JP" altLang="en-US" smtClean="0"/>
              <a:t>時です．帰宅したところです．</a:t>
            </a:r>
            <a:endParaRPr lang="en-US" altLang="ja-JP" smtClean="0"/>
          </a:p>
          <a:p>
            <a:r>
              <a:rPr lang="ja-JP" altLang="en-US" smtClean="0"/>
              <a:t>画面の「おかえり」を押し，画面が切り替わります．</a:t>
            </a:r>
            <a:endParaRPr lang="en-US" altLang="ja-JP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8B34D-DF93-4F94-8E05-711216AC7332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20</a:t>
            </a:r>
            <a:r>
              <a:rPr lang="ja-JP" altLang="en-US" smtClean="0"/>
              <a:t>時半です．</a:t>
            </a:r>
            <a:endParaRPr lang="en-US" altLang="ja-JP" smtClean="0"/>
          </a:p>
          <a:p>
            <a:r>
              <a:rPr lang="ja-JP" altLang="en-US" smtClean="0"/>
              <a:t>ここで質問が送信されてきました．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YES/NO</a:t>
            </a:r>
            <a:r>
              <a:rPr lang="ja-JP" altLang="en-US" smtClean="0"/>
              <a:t>を答えると，元の画面に戻ります．</a:t>
            </a:r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01443-767B-4539-95E4-1279A1CC7F2A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/>
              <a:t>22</a:t>
            </a:r>
            <a:r>
              <a:rPr lang="ja-JP" altLang="en-US" smtClean="0"/>
              <a:t>時になりました．</a:t>
            </a:r>
            <a:endParaRPr lang="en-US" altLang="ja-JP" smtClean="0"/>
          </a:p>
          <a:p>
            <a:r>
              <a:rPr lang="ja-JP" altLang="en-US" smtClean="0"/>
              <a:t>「睡眠」をしますので，</a:t>
            </a:r>
            <a:endParaRPr lang="en-US" altLang="ja-JP" smtClean="0"/>
          </a:p>
          <a:p>
            <a:r>
              <a:rPr lang="ja-JP" altLang="en-US" smtClean="0"/>
              <a:t>「睡眠」を押して，画面が遷移します．</a:t>
            </a:r>
            <a:endParaRPr lang="en-US" altLang="ja-JP" smtClean="0"/>
          </a:p>
          <a:p>
            <a:r>
              <a:rPr lang="ja-JP" altLang="en-US" smtClean="0"/>
              <a:t>睡眠時間の測定が開始されます．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このように，それぞれの行動に対して，</a:t>
            </a:r>
            <a:endParaRPr lang="en-US" altLang="ja-JP" smtClean="0"/>
          </a:p>
          <a:p>
            <a:r>
              <a:rPr lang="ja-JP" altLang="en-US" smtClean="0"/>
              <a:t>タブレット端末を利用することで，</a:t>
            </a:r>
            <a:endParaRPr lang="en-US" altLang="ja-JP" smtClean="0"/>
          </a:p>
          <a:p>
            <a:r>
              <a:rPr lang="ja-JP" altLang="en-US" smtClean="0"/>
              <a:t>「外出」「睡眠」や質問回答の情報を獲得します．</a:t>
            </a:r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160EA-EC0F-4D45-8110-214BEABF3870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次に，確認・印刷です．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高齢者の様子を知りたいが，遠くにいてなかなか様子を見に行けない，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という問題に対する解決策として，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複合機で行動履歴を遠隔から確認することが挙げられます．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これにより，遠隔からでも高齢者を見守ることができます．</a:t>
            </a:r>
            <a:endParaRPr lang="en-US" altLang="ja-JP" smtClean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18D95-5D31-4052-9524-D12C465C7FB8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デモをするにあたり，「確認・印刷」のフローを紹介します．</a:t>
            </a:r>
            <a:endParaRPr lang="en-US" altLang="ja-JP" smtClean="0"/>
          </a:p>
          <a:p>
            <a:r>
              <a:rPr lang="en-US" altLang="ja-JP" smtClean="0"/>
              <a:t>HOME</a:t>
            </a:r>
            <a:r>
              <a:rPr lang="ja-JP" altLang="en-US" smtClean="0"/>
              <a:t>画面で</a:t>
            </a:r>
            <a:r>
              <a:rPr lang="en-US" altLang="ja-JP" smtClean="0"/>
              <a:t>CROSS</a:t>
            </a:r>
            <a:r>
              <a:rPr lang="ja-JP" altLang="en-US" smtClean="0"/>
              <a:t>を選択し，</a:t>
            </a:r>
            <a:endParaRPr lang="en-US" altLang="ja-JP" smtClean="0"/>
          </a:p>
          <a:p>
            <a:r>
              <a:rPr lang="en-US" altLang="ja-JP" smtClean="0"/>
              <a:t>ID</a:t>
            </a:r>
            <a:r>
              <a:rPr lang="ja-JP" altLang="en-US" smtClean="0"/>
              <a:t>検索をし，</a:t>
            </a:r>
            <a:endParaRPr lang="en-US" altLang="ja-JP" smtClean="0"/>
          </a:p>
          <a:p>
            <a:r>
              <a:rPr lang="ja-JP" altLang="en-US" smtClean="0"/>
              <a:t>ユーザＩＤによりユーザ情報を確認し，</a:t>
            </a:r>
            <a:endParaRPr lang="en-US" altLang="ja-JP" smtClean="0"/>
          </a:p>
          <a:p>
            <a:r>
              <a:rPr lang="ja-JP" altLang="en-US" smtClean="0"/>
              <a:t>様子を見たい日の年月日を入力して，印刷の確認作業を行います．</a:t>
            </a:r>
            <a:endParaRPr lang="en-US" altLang="ja-JP" smtClean="0"/>
          </a:p>
          <a:p>
            <a:r>
              <a:rPr lang="ja-JP" altLang="en-US" smtClean="0"/>
              <a:t>そして，印刷に移ります．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それでは，フローをたどりながら，デモを見ていきましょう．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まずは</a:t>
            </a:r>
            <a:r>
              <a:rPr lang="en-US" altLang="ja-JP" smtClean="0"/>
              <a:t>CROSS</a:t>
            </a:r>
            <a:r>
              <a:rPr lang="ja-JP" altLang="en-US" smtClean="0"/>
              <a:t>の選択です．</a:t>
            </a:r>
            <a:endParaRPr lang="en-US" altLang="ja-JP" smtClean="0"/>
          </a:p>
          <a:p>
            <a:r>
              <a:rPr lang="en-US" altLang="ja-JP" smtClean="0"/>
              <a:t>HOME</a:t>
            </a:r>
            <a:r>
              <a:rPr lang="ja-JP" altLang="en-US" smtClean="0"/>
              <a:t>画面に新しく「</a:t>
            </a:r>
            <a:r>
              <a:rPr lang="en-US" altLang="ja-JP" smtClean="0"/>
              <a:t>CROSS</a:t>
            </a:r>
            <a:r>
              <a:rPr lang="ja-JP" altLang="en-US" smtClean="0"/>
              <a:t>」というアイコンがあります．</a:t>
            </a:r>
            <a:endParaRPr lang="en-US" altLang="ja-JP" smtClean="0"/>
          </a:p>
          <a:p>
            <a:r>
              <a:rPr lang="ja-JP" altLang="en-US" smtClean="0"/>
              <a:t>こちらをタッチすると，見守り支援システム</a:t>
            </a:r>
            <a:r>
              <a:rPr lang="en-US" altLang="ja-JP" smtClean="0"/>
              <a:t>CROSS</a:t>
            </a:r>
            <a:r>
              <a:rPr lang="ja-JP" altLang="en-US" smtClean="0"/>
              <a:t>が起動します．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CROSS</a:t>
            </a:r>
            <a:r>
              <a:rPr lang="ja-JP" altLang="en-US" smtClean="0"/>
              <a:t>の画面では「前日分印刷」と「</a:t>
            </a:r>
            <a:r>
              <a:rPr lang="en-US" altLang="ja-JP" smtClean="0"/>
              <a:t>ID</a:t>
            </a:r>
            <a:r>
              <a:rPr lang="ja-JP" altLang="en-US" smtClean="0"/>
              <a:t>検索」がありますが，</a:t>
            </a:r>
            <a:endParaRPr lang="en-US" altLang="ja-JP" smtClean="0"/>
          </a:p>
          <a:p>
            <a:r>
              <a:rPr lang="ja-JP" altLang="en-US" smtClean="0"/>
              <a:t>今回はおばあちゃん</a:t>
            </a:r>
            <a:r>
              <a:rPr lang="en-US" altLang="ja-JP" smtClean="0"/>
              <a:t>1</a:t>
            </a:r>
            <a:r>
              <a:rPr lang="ja-JP" altLang="en-US" smtClean="0"/>
              <a:t>人だけを印刷したいので，「</a:t>
            </a:r>
            <a:r>
              <a:rPr lang="en-US" altLang="ja-JP" smtClean="0"/>
              <a:t>ID</a:t>
            </a:r>
            <a:r>
              <a:rPr lang="ja-JP" altLang="en-US" smtClean="0"/>
              <a:t>検索」をタッチします．</a:t>
            </a:r>
            <a:endParaRPr lang="en-US" altLang="ja-JP" smtClean="0"/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E96C7-C095-4567-97D1-14FF2B6F7309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そして，ユーザ</a:t>
            </a:r>
            <a:r>
              <a:rPr lang="en-US" altLang="ja-JP" smtClean="0"/>
              <a:t>ID</a:t>
            </a:r>
            <a:r>
              <a:rPr lang="ja-JP" altLang="en-US" smtClean="0"/>
              <a:t>を入力します．</a:t>
            </a:r>
            <a:endParaRPr lang="en-US" altLang="ja-JP" smtClean="0"/>
          </a:p>
          <a:p>
            <a:r>
              <a:rPr lang="ja-JP" altLang="en-US" smtClean="0"/>
              <a:t>入力し終えたら</a:t>
            </a:r>
            <a:r>
              <a:rPr lang="en-US" altLang="ja-JP" smtClean="0"/>
              <a:t>｢OK｣</a:t>
            </a:r>
            <a:r>
              <a:rPr lang="ja-JP" altLang="en-US" smtClean="0"/>
              <a:t>を押します．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そして，ユーザの名前や性別などを確認し，</a:t>
            </a:r>
            <a:endParaRPr lang="en-US" altLang="ja-JP" smtClean="0"/>
          </a:p>
          <a:p>
            <a:r>
              <a:rPr lang="ja-JP" altLang="en-US" smtClean="0"/>
              <a:t>目的の人物かを確認したら，「</a:t>
            </a:r>
            <a:r>
              <a:rPr lang="en-US" altLang="ja-JP" smtClean="0"/>
              <a:t>OK</a:t>
            </a:r>
            <a:r>
              <a:rPr lang="ja-JP" altLang="en-US" smtClean="0"/>
              <a:t>」を押します．</a:t>
            </a:r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28EFC-5D95-4B3F-970C-3A3668DB69DC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そして，</a:t>
            </a:r>
            <a:endParaRPr lang="en-US" altLang="ja-JP" smtClean="0"/>
          </a:p>
          <a:p>
            <a:r>
              <a:rPr lang="ja-JP" altLang="en-US" smtClean="0"/>
              <a:t>様子を見たい日をこちらの例のように年月日で入力します．</a:t>
            </a:r>
            <a:endParaRPr lang="en-US" altLang="ja-JP" smtClean="0"/>
          </a:p>
          <a:p>
            <a:r>
              <a:rPr lang="ja-JP" altLang="en-US" smtClean="0"/>
              <a:t>そして，入力し終えたら「</a:t>
            </a:r>
            <a:r>
              <a:rPr lang="en-US" altLang="ja-JP" smtClean="0"/>
              <a:t>OK</a:t>
            </a:r>
            <a:r>
              <a:rPr lang="ja-JP" altLang="en-US" smtClean="0"/>
              <a:t>」を押します．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「</a:t>
            </a:r>
            <a:r>
              <a:rPr lang="en-US" altLang="ja-JP" smtClean="0"/>
              <a:t>OK</a:t>
            </a:r>
            <a:r>
              <a:rPr lang="ja-JP" altLang="en-US" smtClean="0"/>
              <a:t>」を押すと，「しばらくお待ちください」という画面が出て，印刷が行われます．</a:t>
            </a:r>
            <a:endParaRPr lang="en-US" altLang="ja-JP" smtClean="0"/>
          </a:p>
          <a:p>
            <a:r>
              <a:rPr lang="ja-JP" altLang="en-US" smtClean="0"/>
              <a:t>印刷物の例はこちらのようになっています．</a:t>
            </a: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4D5ED-9708-46B9-9903-462516CC33A7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ja-JP" altLang="en-US" dirty="0" smtClean="0"/>
              <a:t>ここまで</a:t>
            </a:r>
            <a:r>
              <a:rPr lang="en-US" altLang="ja-JP" dirty="0" smtClean="0"/>
              <a:t>CROSS</a:t>
            </a:r>
            <a:r>
              <a:rPr lang="ja-JP" altLang="en-US" dirty="0" smtClean="0"/>
              <a:t>について紹介してきました．</a:t>
            </a: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ここで，</a:t>
            </a:r>
            <a:r>
              <a:rPr lang="en-US" altLang="ja-JP" dirty="0" smtClean="0"/>
              <a:t>CROSS</a:t>
            </a:r>
            <a:r>
              <a:rPr lang="ja-JP" altLang="en-US" dirty="0" smtClean="0"/>
              <a:t>のメリットをおさらいしたいと思います．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CROSS</a:t>
            </a:r>
            <a:r>
              <a:rPr lang="ja-JP" altLang="en-US" dirty="0" smtClean="0"/>
              <a:t>のメリットは，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「遠隔から高齢者の様子を見守れる」ことでした．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これにより，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遠隔から見守れるので，多くの高齢者を見守れます，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そして，訪問の手間が省けるので，介護士の負担を軽減できます．</a:t>
            </a: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今後，</a:t>
            </a:r>
            <a:r>
              <a:rPr lang="en-US" altLang="ja-JP" dirty="0" smtClean="0"/>
              <a:t>CROSS</a:t>
            </a:r>
            <a:r>
              <a:rPr lang="ja-JP" altLang="en-US" dirty="0" smtClean="0"/>
              <a:t>がさらに社会に貢献するために，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近隣の介護施設との連携すること，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また，留守番中の子供や医療現場の見守りへの応用に活かすこと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が挙げられます．</a:t>
            </a: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これにより，</a:t>
            </a:r>
            <a:r>
              <a:rPr lang="en-US" altLang="ja-JP" dirty="0" smtClean="0"/>
              <a:t>CROSS</a:t>
            </a:r>
            <a:r>
              <a:rPr lang="ja-JP" altLang="en-US" dirty="0" smtClean="0"/>
              <a:t>は，より社会に貢献できるシステムと成り得ると考えられます．</a:t>
            </a:r>
            <a:endParaRPr lang="en-US" altLang="ja-JP" dirty="0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19478-2C5A-4B54-A92A-6F6E9D34E6DF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まずは見守り支援システムの必要性を考えるために，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健太君のある</a:t>
            </a:r>
            <a:r>
              <a:rPr lang="en-US" altLang="ja-JP" smtClean="0"/>
              <a:t>1</a:t>
            </a:r>
            <a:r>
              <a:rPr lang="ja-JP" altLang="en-US" smtClean="0"/>
              <a:t>日をちょっと，覗いてみましょう．</a:t>
            </a:r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1037C-64C0-4596-B4DD-EEBE978776A6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以上で見守り支援システム</a:t>
            </a:r>
            <a:r>
              <a:rPr lang="en-US" altLang="ja-JP" smtClean="0"/>
              <a:t>CROSS</a:t>
            </a:r>
            <a:r>
              <a:rPr lang="ja-JP" altLang="en-US" smtClean="0"/>
              <a:t>の発表を終わります．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ご清聴，有難うございました．</a:t>
            </a:r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28F10-144D-4320-A64A-69A03075DA10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健太君のおばあちゃんは，遠くで一人で暮らしています．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ある日，健太君はあるニュースを目にしました．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近年，日本は少子高齢化に伴い，高齢者の「孤独死」が大きな社会問題となっています．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2011</a:t>
            </a:r>
            <a:r>
              <a:rPr lang="ja-JP" altLang="en-US" smtClean="0"/>
              <a:t>年のデータでは，</a:t>
            </a:r>
            <a:r>
              <a:rPr lang="en-US" altLang="ja-JP" smtClean="0"/>
              <a:t>65</a:t>
            </a:r>
            <a:r>
              <a:rPr lang="ja-JP" altLang="en-US" smtClean="0"/>
              <a:t>歳以上の高齢者の内，孤独死された方はなんと年間</a:t>
            </a:r>
            <a:r>
              <a:rPr lang="en-US" altLang="ja-JP" smtClean="0"/>
              <a:t>1</a:t>
            </a:r>
            <a:r>
              <a:rPr lang="ja-JP" altLang="en-US" smtClean="0"/>
              <a:t>万</a:t>
            </a:r>
            <a:r>
              <a:rPr lang="en-US" altLang="ja-JP" smtClean="0"/>
              <a:t>5</a:t>
            </a:r>
            <a:r>
              <a:rPr lang="ja-JP" altLang="en-US" smtClean="0"/>
              <a:t>千人以上にも上ります．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また，老人ホームの数は，供給よりも需要が上回ってしまっているため，全く足りないのが現状です．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待機者の増加により，介護者</a:t>
            </a:r>
            <a:r>
              <a:rPr lang="en-US" altLang="ja-JP" smtClean="0"/>
              <a:t>1</a:t>
            </a:r>
            <a:r>
              <a:rPr lang="ja-JP" altLang="en-US" smtClean="0"/>
              <a:t>人あたりの担当数が多くなり，お年寄り一人一人の管理が難しくなってきています．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健太君は考えました．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遠くにいても，おばあちゃんの様子が分かれば良いのに</a:t>
            </a:r>
            <a:r>
              <a:rPr lang="en-US" altLang="ja-JP" smtClean="0"/>
              <a:t>…</a:t>
            </a:r>
            <a:r>
              <a:rPr lang="ja-JP" altLang="en-US" smtClean="0"/>
              <a:t>と</a:t>
            </a:r>
            <a:endParaRPr lang="en-US" altLang="ja-JP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5D114-922F-44EE-89DC-4F2A765071DD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そして，孤独死や介護について知識を得た健太君は，ひらめきました．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遠くにいてもお年寄りの一日の様子を見守れれば，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お年寄りの家に訪問せずに生活リズムを把握することができます．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よって，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介護者が訪問する手間を省け，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介護者が訪問しなくても見守ることができるため，多くの高齢者を見守れる，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遠隔から生活に関する適切なアドバイスができます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そして，健太君は，見守り支援システムを作ろうと考えました．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そう，これを実現したものが，複合機を利用した見守り支援システム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Care Remote Older folks Support System</a:t>
            </a:r>
          </a:p>
          <a:p>
            <a:pPr eaLnBrk="1" hangingPunct="1"/>
            <a:r>
              <a:rPr lang="ja-JP" altLang="en-US" smtClean="0"/>
              <a:t>略して</a:t>
            </a:r>
            <a:r>
              <a:rPr lang="en-US" altLang="ja-JP" smtClean="0"/>
              <a:t>CROSS</a:t>
            </a:r>
            <a:r>
              <a:rPr lang="ja-JP" altLang="en-US" smtClean="0"/>
              <a:t>です．</a:t>
            </a:r>
            <a:endParaRPr lang="en-US" altLang="ja-JP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2196-9C05-4327-A71C-416CF247205B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次に，見守り支援システム</a:t>
            </a:r>
            <a:r>
              <a:rPr lang="en-US" altLang="ja-JP" smtClean="0"/>
              <a:t>CROSS</a:t>
            </a:r>
            <a:r>
              <a:rPr lang="ja-JP" altLang="en-US" smtClean="0"/>
              <a:t>の概要について説明します．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CROSS</a:t>
            </a:r>
            <a:r>
              <a:rPr lang="ja-JP" altLang="en-US" smtClean="0"/>
              <a:t>に関連するものとして，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お年寄り，複合機，介護者</a:t>
            </a:r>
            <a:r>
              <a:rPr lang="en-US" altLang="ja-JP" smtClean="0"/>
              <a:t>(</a:t>
            </a:r>
            <a:r>
              <a:rPr lang="ja-JP" altLang="en-US" smtClean="0"/>
              <a:t>見守る人</a:t>
            </a:r>
            <a:r>
              <a:rPr lang="en-US" altLang="ja-JP" smtClean="0"/>
              <a:t>)</a:t>
            </a:r>
            <a:r>
              <a:rPr lang="ja-JP" altLang="en-US" smtClean="0"/>
              <a:t>の</a:t>
            </a:r>
            <a:r>
              <a:rPr lang="en-US" altLang="ja-JP" smtClean="0"/>
              <a:t>3</a:t>
            </a:r>
            <a:r>
              <a:rPr lang="ja-JP" altLang="en-US" smtClean="0"/>
              <a:t>つがあります．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複合機は，タブレット端末に高齢者毎に設定された質問を送信し，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高齢者は，タブレットを利用し質問回答や一日の記録をつけ，複合機に行動履歴として送信します．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見守る人は，複合機で見守りたい高齢者の行動履歴を特定し，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複合機は，特定した行動履歴を印刷します．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これにより，遠隔からの見守りを支援します．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これが，ＣＲＯＳＳの概要になります．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</p:txBody>
      </p:sp>
      <p:sp>
        <p:nvSpPr>
          <p:cNvPr id="39940" name="スライド番号プレースホルダ 3"/>
          <p:cNvSpPr txBox="1">
            <a:spLocks noGrp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D3CB1D-D962-46D3-8784-69765265B939}" type="slidenum">
              <a:rPr lang="en-US" altLang="ja-JP" sz="1200"/>
              <a:pPr algn="r"/>
              <a:t>5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そして，こちらがシステム全体の構成になります．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ユーザ管理システムが，高齢者の情報や高齢者毎の質問を管理しています．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ユーザ管理システムはタブレット端末に質問を送信し，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高齢者はタブレット端末から行動履歴を送信，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そして，複合機は，ユーザ管理システムから高齢者の行動履歴を取得し，印刷します．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これが，構成とデータの流れになります．</a:t>
            </a:r>
            <a:endParaRPr lang="en-US" altLang="ja-JP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D923B-443E-4871-A9BC-444FD56D37FB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では，ＣＲＯＳＳの機能について，実際にデモを通して見ていきましょう．</a:t>
            </a: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EC0A4-FF53-4C3B-9499-4561BDA7993F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/>
              <a:t>まずは入力です．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ja-JP" altLang="en-US" smtClean="0"/>
              <a:t>高齢者の様子を知りたいが，遠くにいてなかなか様子を見に行けない，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という問題に対する解決策として，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タブレット端末を利用し，高齢者から収集することが挙げられます．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これにより，高齢者の一日様子を知ることができます．</a:t>
            </a:r>
            <a:endParaRPr lang="en-US" altLang="ja-JP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1E484-0897-42A5-85A6-4D16B8BE7FB4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smtClean="0"/>
              <a:t>デモをするにあたり，入力のスケジュールを先に紹介しておきます．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デモでは，</a:t>
            </a:r>
            <a:r>
              <a:rPr lang="en-US" altLang="ja-JP" smtClean="0"/>
              <a:t>2013</a:t>
            </a:r>
            <a:r>
              <a:rPr lang="ja-JP" altLang="en-US" smtClean="0"/>
              <a:t>年</a:t>
            </a:r>
            <a:r>
              <a:rPr lang="en-US" altLang="ja-JP" smtClean="0"/>
              <a:t>4</a:t>
            </a:r>
            <a:r>
              <a:rPr lang="ja-JP" altLang="en-US" smtClean="0"/>
              <a:t>月</a:t>
            </a:r>
            <a:r>
              <a:rPr lang="en-US" altLang="ja-JP" smtClean="0"/>
              <a:t>1</a:t>
            </a:r>
            <a:r>
              <a:rPr lang="ja-JP" altLang="en-US" smtClean="0"/>
              <a:t>日のおばあちゃんの様子を再現します．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おばあちゃんは</a:t>
            </a:r>
            <a:r>
              <a:rPr lang="en-US" altLang="ja-JP" smtClean="0"/>
              <a:t>7</a:t>
            </a:r>
            <a:r>
              <a:rPr lang="ja-JP" altLang="en-US" smtClean="0"/>
              <a:t>時に起床し，</a:t>
            </a:r>
            <a:endParaRPr lang="en-US" altLang="ja-JP" smtClean="0"/>
          </a:p>
          <a:p>
            <a:r>
              <a:rPr lang="en-US" altLang="ja-JP" smtClean="0"/>
              <a:t>13</a:t>
            </a:r>
            <a:r>
              <a:rPr lang="ja-JP" altLang="en-US" smtClean="0"/>
              <a:t>時外出，</a:t>
            </a:r>
            <a:r>
              <a:rPr lang="en-US" altLang="ja-JP" smtClean="0"/>
              <a:t>17</a:t>
            </a:r>
            <a:r>
              <a:rPr lang="ja-JP" altLang="en-US" smtClean="0"/>
              <a:t>時帰宅，</a:t>
            </a:r>
            <a:endParaRPr lang="en-US" altLang="ja-JP" smtClean="0"/>
          </a:p>
          <a:p>
            <a:r>
              <a:rPr lang="ja-JP" altLang="en-US" smtClean="0"/>
              <a:t>そして</a:t>
            </a:r>
            <a:r>
              <a:rPr lang="en-US" altLang="ja-JP" smtClean="0"/>
              <a:t>20</a:t>
            </a:r>
            <a:r>
              <a:rPr lang="ja-JP" altLang="en-US" smtClean="0"/>
              <a:t>：</a:t>
            </a:r>
            <a:r>
              <a:rPr lang="en-US" altLang="ja-JP" smtClean="0"/>
              <a:t>30</a:t>
            </a:r>
            <a:r>
              <a:rPr lang="ja-JP" altLang="en-US" smtClean="0"/>
              <a:t>に質問回答をします．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質問については，こちらのような画面が出て，</a:t>
            </a:r>
            <a:endParaRPr lang="en-US" altLang="ja-JP" smtClean="0"/>
          </a:p>
          <a:p>
            <a:r>
              <a:rPr lang="ja-JP" altLang="en-US" smtClean="0"/>
              <a:t>今回は「三食食べた？」という質問がされたという想定で行います．</a:t>
            </a:r>
            <a:endParaRPr lang="en-US" altLang="ja-JP" smtClean="0"/>
          </a:p>
          <a:p>
            <a:endParaRPr lang="en-US" altLang="ja-JP" smtClean="0"/>
          </a:p>
          <a:p>
            <a:r>
              <a:rPr lang="ja-JP" altLang="en-US" smtClean="0"/>
              <a:t>そして，</a:t>
            </a:r>
            <a:r>
              <a:rPr lang="en-US" altLang="ja-JP" smtClean="0"/>
              <a:t>22</a:t>
            </a:r>
            <a:r>
              <a:rPr lang="ja-JP" altLang="en-US" smtClean="0"/>
              <a:t>時に就寝する，という流れでデモを行います．</a:t>
            </a: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454A7-66EF-48B6-BDEB-099C83FA4DB4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対角する 2 つの角を丸めた四角形 3"/>
          <p:cNvSpPr/>
          <p:nvPr userDrawn="1"/>
        </p:nvSpPr>
        <p:spPr>
          <a:xfrm>
            <a:off x="1062038" y="1657350"/>
            <a:ext cx="7073900" cy="2362200"/>
          </a:xfrm>
          <a:prstGeom prst="round2DiagRect">
            <a:avLst>
              <a:gd name="adj1" fmla="val 22845"/>
              <a:gd name="adj2" fmla="val 0"/>
            </a:avLst>
          </a:prstGeom>
          <a:ln w="82550" cmpd="thickThin">
            <a:solidFill>
              <a:srgbClr val="9BF09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460" y="2133600"/>
            <a:ext cx="7693080" cy="13716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9096" y="3818349"/>
            <a:ext cx="6805808" cy="1329847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0D574E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1856-89D2-44CF-B441-F066EBDC0AA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89CE-9996-42B1-9337-83A41303D6AE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ftr" sz="quarter" idx="12"/>
          </p:nvPr>
        </p:nvSpPr>
        <p:spPr>
          <a:xfrm>
            <a:off x="1524000" y="6578642"/>
            <a:ext cx="6324600" cy="253916"/>
          </a:xfrm>
        </p:spPr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1D3B-F905-488E-B572-B4464E7A8B07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B554-CF7B-4994-AF1C-72861189A0C1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019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019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4C6B-86AA-4031-8015-9D955E159641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E6B4-E112-4E00-BE64-D2448E2908C0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chemeClr val="accent6">
                  <a:lumMod val="75000"/>
                </a:schemeClr>
              </a:buClr>
              <a:buFont typeface="Wingdings" pitchFamily="2" charset="2"/>
              <a:buChar char="u"/>
              <a:tabLst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801688" indent="-344488">
              <a:buFontTx/>
              <a:buBlip>
                <a:blip r:embed="rId2"/>
              </a:buBlip>
              <a:defRPr sz="2000"/>
            </a:lvl2pPr>
            <a:lvl3pPr marL="1252538" indent="-338138">
              <a:buFontTx/>
              <a:buBlip>
                <a:blip r:embed="rId2"/>
              </a:buBlip>
              <a:defRPr sz="2000"/>
            </a:lvl3pPr>
            <a:lvl4pPr marL="1703388" indent="-331788">
              <a:buFontTx/>
              <a:buBlip>
                <a:blip r:embed="rId2"/>
              </a:buBlip>
              <a:defRPr sz="2000"/>
            </a:lvl4pPr>
            <a:lvl5pPr marL="2154238" indent="-325438">
              <a:buFontTx/>
              <a:buBlip>
                <a:blip r:embed="rId2"/>
              </a:buBlip>
              <a:tabLst>
                <a:tab pos="2154238" algn="l"/>
              </a:tabLst>
              <a:defRPr sz="20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0"/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E1E8-2648-4FAD-A7E3-5EB3EEF9C790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7CA2-C66A-4EB1-B9A7-DEA03DB889D6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2C74-4ED1-460B-88CE-B02BA4400BBC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AAED-53F6-4624-A5AF-E9E1EF94BC1D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A548-97AE-4FE5-AE0C-0123D6E0757D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B26D-72EE-430F-81E5-2E72ABBD0811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4467-7111-4801-AC97-FAB2F987E466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CF9B-E28A-4AF8-B816-F52A7DA8CE81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RICOH &amp; Java™ Developer Challenge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7F28-F6A2-422C-A018-238BFD7CF298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CF27-76CF-41E9-B907-5767312AF140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BE01-D67A-4436-9138-32E50104862F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7B29-5FF1-41D5-8197-91876445E8D2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1058-6807-4C28-B6B6-981DCB025664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7AF8-8B8F-46C1-97BB-9B80C693556C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0BF7-43F7-4CC6-8AD1-A699F613E241}" type="slidenum">
              <a:rPr lang="en-US" altLang="ja-JP"/>
              <a:pPr>
                <a:defRPr/>
              </a:pPr>
              <a:t>&lt;#&gt;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34A8-EDBE-4E58-B8B3-EDB4A17749B6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152400"/>
            <a:ext cx="8001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1700"/>
            <a:ext cx="85344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9025" y="6565900"/>
            <a:ext cx="458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pPr>
              <a:defRPr/>
            </a:pPr>
            <a:fld id="{2827DCB3-6846-4190-B956-59D97CD9EF14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 i="1"/>
            </a:lvl1pPr>
          </a:lstStyle>
          <a:p>
            <a:pPr>
              <a:defRPr/>
            </a:pPr>
            <a:fld id="{ACC8AD2E-3DF1-41D7-9C8C-036C7B803E97}" type="datetime1">
              <a:rPr lang="ja-JP" altLang="en-US"/>
              <a:pPr>
                <a:defRPr/>
              </a:pPr>
              <a:t>2013/10/7</a:t>
            </a:fld>
            <a:endParaRPr lang="en-US" altLang="ja-JP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5786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5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RICOH &amp; Java™ Developer Challenge 2012</a:t>
            </a:r>
            <a:endParaRPr lang="en-US" altLang="ja-JP" dirty="0"/>
          </a:p>
        </p:txBody>
      </p:sp>
      <p:pic>
        <p:nvPicPr>
          <p:cNvPr id="1031" name="図 6" descr="cross_logo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81888" y="112713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 userDrawn="1"/>
        </p:nvCxnSpPr>
        <p:spPr>
          <a:xfrm>
            <a:off x="0" y="6540500"/>
            <a:ext cx="9144000" cy="0"/>
          </a:xfrm>
          <a:prstGeom prst="line">
            <a:avLst/>
          </a:prstGeom>
          <a:ln w="19050">
            <a:solidFill>
              <a:srgbClr val="9BF090"/>
            </a:solidFill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>
            <a:off x="0" y="727075"/>
            <a:ext cx="9144000" cy="0"/>
          </a:xfrm>
          <a:prstGeom prst="line">
            <a:avLst/>
          </a:prstGeom>
          <a:ln>
            <a:solidFill>
              <a:srgbClr val="9BF090"/>
            </a:solidFill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138677"/>
          </a:solidFill>
          <a:latin typeface="HG丸ｺﾞｼｯｸM-PRO" pitchFamily="50" charset="-128"/>
          <a:ea typeface="HG丸ｺﾞｼｯｸM-PRO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138677"/>
          </a:solidFill>
          <a:latin typeface="HG丸ｺﾞｼｯｸM-PRO" pitchFamily="50" charset="-128"/>
          <a:ea typeface="HG丸ｺﾞｼｯｸM-PRO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138677"/>
          </a:solidFill>
          <a:latin typeface="HG丸ｺﾞｼｯｸM-PRO" pitchFamily="50" charset="-128"/>
          <a:ea typeface="HG丸ｺﾞｼｯｸM-PRO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138677"/>
          </a:solidFill>
          <a:latin typeface="HG丸ｺﾞｼｯｸM-PRO" pitchFamily="50" charset="-128"/>
          <a:ea typeface="HG丸ｺﾞｼｯｸM-PRO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138677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rgbClr val="004080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rgbClr val="004080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rgbClr val="004080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 b="1">
          <a:solidFill>
            <a:srgbClr val="004080"/>
          </a:solidFill>
          <a:latin typeface="Arial" charset="0"/>
          <a:ea typeface="ＭＳ Ｐゴシック" charset="-128"/>
        </a:defRPr>
      </a:lvl9pPr>
    </p:titleStyle>
    <p:bodyStyle>
      <a:lvl1pPr marL="363538" indent="-363538" algn="l" rtl="0" eaLnBrk="0" fontAlgn="base" hangingPunct="0">
        <a:spcBef>
          <a:spcPct val="20000"/>
        </a:spcBef>
        <a:spcAft>
          <a:spcPct val="0"/>
        </a:spcAft>
        <a:buClr>
          <a:srgbClr val="0D5A50"/>
        </a:buClr>
        <a:buFont typeface="Wingdings" pitchFamily="2" charset="2"/>
        <a:buChar char="u"/>
        <a:defRPr kumimoji="1" sz="2000">
          <a:solidFill>
            <a:srgbClr val="138677"/>
          </a:solidFill>
          <a:latin typeface="+mn-lt"/>
          <a:ea typeface="+mn-ea"/>
          <a:cs typeface="+mn-cs"/>
        </a:defRPr>
      </a:lvl1pPr>
      <a:lvl2pPr marL="801688" indent="-34448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D574E"/>
          </a:solidFill>
          <a:latin typeface="+mn-lt"/>
          <a:ea typeface="+mn-ea"/>
        </a:defRPr>
      </a:lvl2pPr>
      <a:lvl3pPr marL="1252538" indent="-3381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D574E"/>
          </a:solidFill>
          <a:latin typeface="+mn-lt"/>
          <a:ea typeface="+mn-ea"/>
        </a:defRPr>
      </a:lvl3pPr>
      <a:lvl4pPr marL="1703388" indent="-33178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D574E"/>
          </a:solidFill>
          <a:latin typeface="+mn-lt"/>
          <a:ea typeface="+mn-ea"/>
        </a:defRPr>
      </a:lvl4pPr>
      <a:lvl5pPr marL="2154238" indent="-3254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D574E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542925" y="1833563"/>
            <a:ext cx="8058150" cy="2030412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Eras Medium ITC" pitchFamily="34" charset="0"/>
              </a:rPr>
              <a:t>見守り支援システム</a:t>
            </a:r>
            <a: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  <a:t/>
            </a:r>
            <a:b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</a:br>
            <a: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  <a:t/>
            </a:r>
            <a:b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</a:br>
            <a:r>
              <a:rPr lang="en-US" altLang="ja-JP" smtClean="0">
                <a:latin typeface="Corbel" pitchFamily="34" charset="0"/>
              </a:rPr>
              <a:t/>
            </a:r>
            <a:br>
              <a:rPr lang="en-US" altLang="ja-JP" smtClean="0">
                <a:latin typeface="Corbel" pitchFamily="34" charset="0"/>
              </a:rPr>
            </a:br>
            <a:r>
              <a:rPr lang="en-US" altLang="ja-JP" sz="2400" smtClean="0">
                <a:latin typeface="Eras Medium ITC" pitchFamily="34" charset="0"/>
              </a:rPr>
              <a:t> -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C</a:t>
            </a:r>
            <a:r>
              <a:rPr lang="en-US" altLang="ja-JP" sz="2400" smtClean="0">
                <a:latin typeface="Eras Medium ITC" pitchFamily="34" charset="0"/>
              </a:rPr>
              <a:t>are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R</a:t>
            </a:r>
            <a:r>
              <a:rPr lang="en-US" altLang="ja-JP" sz="2400" smtClean="0">
                <a:latin typeface="Eras Medium ITC" pitchFamily="34" charset="0"/>
              </a:rPr>
              <a:t>emote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O</a:t>
            </a:r>
            <a:r>
              <a:rPr lang="en-US" altLang="ja-JP" sz="2400" smtClean="0">
                <a:latin typeface="Eras Medium ITC" pitchFamily="34" charset="0"/>
              </a:rPr>
              <a:t>lder people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S</a:t>
            </a:r>
            <a:r>
              <a:rPr lang="en-US" altLang="ja-JP" sz="2400" smtClean="0">
                <a:latin typeface="Eras Medium ITC" pitchFamily="34" charset="0"/>
              </a:rPr>
              <a:t>upport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S</a:t>
            </a:r>
            <a:r>
              <a:rPr lang="en-US" altLang="ja-JP" sz="2400" smtClean="0">
                <a:latin typeface="Eras Medium ITC" pitchFamily="34" charset="0"/>
              </a:rPr>
              <a:t>ystem –</a:t>
            </a:r>
            <a:endParaRPr lang="ja-JP" altLang="en-US" sz="2400" smtClean="0"/>
          </a:p>
        </p:txBody>
      </p:sp>
      <p:sp>
        <p:nvSpPr>
          <p:cNvPr id="13315" name="サブタイトル 2"/>
          <p:cNvSpPr>
            <a:spLocks noGrp="1"/>
          </p:cNvSpPr>
          <p:nvPr>
            <p:ph type="subTitle" idx="1"/>
          </p:nvPr>
        </p:nvSpPr>
        <p:spPr>
          <a:xfrm>
            <a:off x="1168400" y="4181475"/>
            <a:ext cx="6807200" cy="1801813"/>
          </a:xfrm>
        </p:spPr>
        <p:txBody>
          <a:bodyPr/>
          <a:lstStyle/>
          <a:p>
            <a:pPr eaLnBrk="1" hangingPunct="1"/>
            <a:r>
              <a:rPr lang="ja-JP" altLang="en-US" smtClean="0"/>
              <a:t>南山大学大学院　数理情報研究科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CureNISE</a:t>
            </a:r>
          </a:p>
          <a:p>
            <a:pPr eaLnBrk="1" hangingPunct="1"/>
            <a:r>
              <a:rPr lang="ja-JP" altLang="en-US" smtClean="0"/>
              <a:t>朝倉知也</a:t>
            </a:r>
            <a:r>
              <a:rPr lang="en-US" altLang="ja-JP" smtClean="0"/>
              <a:t>, </a:t>
            </a:r>
            <a:r>
              <a:rPr lang="ja-JP" altLang="en-US" smtClean="0"/>
              <a:t>鈴木健太</a:t>
            </a:r>
            <a:r>
              <a:rPr lang="en-US" altLang="ja-JP" smtClean="0"/>
              <a:t>, </a:t>
            </a:r>
            <a:r>
              <a:rPr lang="ja-JP" altLang="en-US" smtClean="0"/>
              <a:t>高木裕之</a:t>
            </a:r>
            <a:r>
              <a:rPr lang="en-US" altLang="ja-JP" smtClean="0"/>
              <a:t>, </a:t>
            </a:r>
            <a:r>
              <a:rPr lang="ja-JP" altLang="en-US" smtClean="0"/>
              <a:t>森下月菜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青山幹雄 教授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23E53-F4A1-43E6-873F-675C225ABD27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sp>
        <p:nvSpPr>
          <p:cNvPr id="7" name="円形吹き出し 6"/>
          <p:cNvSpPr/>
          <p:nvPr/>
        </p:nvSpPr>
        <p:spPr>
          <a:xfrm>
            <a:off x="1549400" y="1225550"/>
            <a:ext cx="1647825" cy="619125"/>
          </a:xfrm>
          <a:prstGeom prst="wedgeEllipseCallout">
            <a:avLst>
              <a:gd name="adj1" fmla="val 22035"/>
              <a:gd name="adj2" fmla="val 73699"/>
            </a:avLst>
          </a:prstGeom>
          <a:ln w="38100">
            <a:solidFill>
              <a:srgbClr val="9BF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400" dirty="0" err="1">
                <a:solidFill>
                  <a:srgbClr val="0D574E"/>
                </a:solidFill>
                <a:latin typeface="Eras Medium ITC" pitchFamily="34" charset="0"/>
              </a:rPr>
              <a:t>CureNISE</a:t>
            </a:r>
            <a:r>
              <a:rPr lang="ja-JP" altLang="en-US" sz="1400" dirty="0">
                <a:solidFill>
                  <a:srgbClr val="0D574E"/>
                </a:solidFill>
                <a:latin typeface="Eras Medium ITC" pitchFamily="34" charset="0"/>
              </a:rPr>
              <a:t> </a:t>
            </a:r>
            <a:r>
              <a:rPr lang="en-US" altLang="ja-JP" sz="1400" dirty="0">
                <a:solidFill>
                  <a:srgbClr val="0D574E"/>
                </a:solidFill>
                <a:latin typeface="Eras Medium ITC" pitchFamily="34" charset="0"/>
              </a:rPr>
              <a:t>Project</a:t>
            </a:r>
            <a:endParaRPr lang="ja-JP" altLang="en-US" sz="1400" dirty="0">
              <a:solidFill>
                <a:srgbClr val="0D574E"/>
              </a:solidFill>
              <a:latin typeface="Eras Medium ITC" pitchFamily="34" charset="0"/>
            </a:endParaRPr>
          </a:p>
        </p:txBody>
      </p:sp>
      <p:pic>
        <p:nvPicPr>
          <p:cNvPr id="13319" name="図 5" descr="cross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2271713"/>
            <a:ext cx="3848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「入力」の操作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85D0-000C-4D4A-9C6A-8CD30AF74EE8}" type="slidenum">
              <a:rPr lang="en-US" altLang="ja-JP"/>
              <a:pPr>
                <a:defRPr/>
              </a:pPr>
              <a:t>10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sp>
        <p:nvSpPr>
          <p:cNvPr id="50" name="角丸四角形 49"/>
          <p:cNvSpPr/>
          <p:nvPr/>
        </p:nvSpPr>
        <p:spPr>
          <a:xfrm>
            <a:off x="144463" y="812800"/>
            <a:ext cx="3149600" cy="406400"/>
          </a:xfrm>
          <a:prstGeom prst="roundRect">
            <a:avLst>
              <a:gd name="adj" fmla="val 50000"/>
            </a:avLst>
          </a:prstGeom>
          <a:ln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0E6258"/>
                </a:solidFill>
                <a:latin typeface="HG丸ｺﾞｼｯｸM-PRO" pitchFamily="50" charset="-128"/>
                <a:ea typeface="HG丸ｺﾞｼｯｸM-PRO" pitchFamily="50" charset="-128"/>
              </a:rPr>
              <a:t>「入力」のフロー</a:t>
            </a: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88" y="1333500"/>
            <a:ext cx="3960812" cy="2478088"/>
          </a:xfrm>
          <a:prstGeom prst="rect">
            <a:avLst/>
          </a:prstGeom>
          <a:ln w="10795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角丸四角形 34"/>
          <p:cNvSpPr/>
          <p:nvPr/>
        </p:nvSpPr>
        <p:spPr>
          <a:xfrm>
            <a:off x="627063" y="2071688"/>
            <a:ext cx="1639887" cy="154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19"/>
          <p:cNvGrpSpPr>
            <a:grpSpLocks/>
          </p:cNvGrpSpPr>
          <p:nvPr/>
        </p:nvGrpSpPr>
        <p:grpSpPr bwMode="auto">
          <a:xfrm>
            <a:off x="647700" y="1765300"/>
            <a:ext cx="8382000" cy="4791075"/>
            <a:chOff x="647700" y="1765300"/>
            <a:chExt cx="8382000" cy="4791075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5688" y="4043363"/>
              <a:ext cx="3960812" cy="2513012"/>
            </a:xfrm>
            <a:prstGeom prst="rect">
              <a:avLst/>
            </a:prstGeom>
            <a:ln w="107950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6" name="環状矢印 35"/>
            <p:cNvSpPr/>
            <p:nvPr/>
          </p:nvSpPr>
          <p:spPr>
            <a:xfrm rot="16200000" flipH="1">
              <a:off x="2587625" y="-174625"/>
              <a:ext cx="4502150" cy="8382000"/>
            </a:xfrm>
            <a:prstGeom prst="circularArrow">
              <a:avLst>
                <a:gd name="adj1" fmla="val 8155"/>
                <a:gd name="adj2" fmla="val 1548086"/>
                <a:gd name="adj3" fmla="val 20085697"/>
                <a:gd name="adj4" fmla="val 15852928"/>
                <a:gd name="adj5" fmla="val 8579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2398713" y="2071688"/>
            <a:ext cx="1639887" cy="1549400"/>
          </a:xfrm>
          <a:prstGeom prst="round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5" name="グループ化 20"/>
          <p:cNvGrpSpPr>
            <a:grpSpLocks/>
          </p:cNvGrpSpPr>
          <p:nvPr/>
        </p:nvGrpSpPr>
        <p:grpSpPr bwMode="auto">
          <a:xfrm>
            <a:off x="3352800" y="1289050"/>
            <a:ext cx="5467350" cy="2630488"/>
            <a:chOff x="3352800" y="1289047"/>
            <a:chExt cx="5467350" cy="263048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4100" y="1336672"/>
              <a:ext cx="3956050" cy="2487613"/>
            </a:xfrm>
            <a:prstGeom prst="rect">
              <a:avLst/>
            </a:prstGeom>
            <a:ln w="107950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8" name="環状矢印 37"/>
            <p:cNvSpPr/>
            <p:nvPr/>
          </p:nvSpPr>
          <p:spPr>
            <a:xfrm rot="19779051">
              <a:off x="3352800" y="1289047"/>
              <a:ext cx="2660650" cy="2630488"/>
            </a:xfrm>
            <a:prstGeom prst="circularArrow">
              <a:avLst>
                <a:gd name="adj1" fmla="val 11210"/>
                <a:gd name="adj2" fmla="val 1046366"/>
                <a:gd name="adj3" fmla="val 20051194"/>
                <a:gd name="adj4" fmla="val 14756562"/>
                <a:gd name="adj5" fmla="val 14532"/>
              </a:avLst>
            </a:prstGeom>
            <a:solidFill>
              <a:schemeClr val="bg1"/>
            </a:solidFill>
            <a:ln w="28575"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21"/>
          <p:cNvGrpSpPr>
            <a:grpSpLocks/>
          </p:cNvGrpSpPr>
          <p:nvPr/>
        </p:nvGrpSpPr>
        <p:grpSpPr bwMode="auto">
          <a:xfrm>
            <a:off x="4932363" y="2071688"/>
            <a:ext cx="1811337" cy="4235450"/>
            <a:chOff x="4932363" y="2071688"/>
            <a:chExt cx="1811337" cy="4235450"/>
          </a:xfrm>
        </p:grpSpPr>
        <p:sp>
          <p:nvSpPr>
            <p:cNvPr id="40" name="角丸四角形 39"/>
            <p:cNvSpPr/>
            <p:nvPr/>
          </p:nvSpPr>
          <p:spPr>
            <a:xfrm>
              <a:off x="4932363" y="4757738"/>
              <a:ext cx="1735137" cy="1549400"/>
            </a:xfrm>
            <a:prstGeom prst="roundRect">
              <a:avLst/>
            </a:prstGeom>
            <a:noFill/>
            <a:ln>
              <a:solidFill>
                <a:srgbClr val="24348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5008563" y="2071688"/>
              <a:ext cx="1735137" cy="1549400"/>
            </a:xfrm>
            <a:prstGeom prst="roundRect">
              <a:avLst/>
            </a:prstGeom>
            <a:noFill/>
            <a:ln>
              <a:solidFill>
                <a:srgbClr val="24348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7" name="グループ化 22"/>
          <p:cNvGrpSpPr>
            <a:grpSpLocks/>
          </p:cNvGrpSpPr>
          <p:nvPr/>
        </p:nvGrpSpPr>
        <p:grpSpPr bwMode="auto">
          <a:xfrm>
            <a:off x="125413" y="533400"/>
            <a:ext cx="6794500" cy="4141788"/>
            <a:chOff x="124975" y="533400"/>
            <a:chExt cx="6794501" cy="4141787"/>
          </a:xfrm>
        </p:grpSpPr>
        <p:sp>
          <p:nvSpPr>
            <p:cNvPr id="44" name="環状矢印 43"/>
            <p:cNvSpPr/>
            <p:nvPr/>
          </p:nvSpPr>
          <p:spPr>
            <a:xfrm rot="21239356" flipH="1" flipV="1">
              <a:off x="1955362" y="1966913"/>
              <a:ext cx="3232150" cy="2647949"/>
            </a:xfrm>
            <a:prstGeom prst="circularArrow">
              <a:avLst>
                <a:gd name="adj1" fmla="val 8303"/>
                <a:gd name="adj2" fmla="val 705609"/>
                <a:gd name="adj3" fmla="val 19032243"/>
                <a:gd name="adj4" fmla="val 12391108"/>
                <a:gd name="adj5" fmla="val 10515"/>
              </a:avLst>
            </a:prstGeom>
            <a:solidFill>
              <a:schemeClr val="bg1"/>
            </a:solidFill>
            <a:ln w="28575">
              <a:prstDash val="soli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環状矢印 47"/>
            <p:cNvSpPr/>
            <p:nvPr/>
          </p:nvSpPr>
          <p:spPr>
            <a:xfrm rot="18743816" flipH="1" flipV="1">
              <a:off x="1451332" y="-792957"/>
              <a:ext cx="4141787" cy="6794501"/>
            </a:xfrm>
            <a:prstGeom prst="circularArrow">
              <a:avLst>
                <a:gd name="adj1" fmla="val 6370"/>
                <a:gd name="adj2" fmla="val 1152135"/>
                <a:gd name="adj3" fmla="val 20503736"/>
                <a:gd name="adj4" fmla="val 17478540"/>
                <a:gd name="adj5" fmla="val 869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52"/>
          <p:cNvGrpSpPr>
            <a:grpSpLocks/>
          </p:cNvGrpSpPr>
          <p:nvPr/>
        </p:nvGrpSpPr>
        <p:grpSpPr bwMode="auto">
          <a:xfrm>
            <a:off x="400050" y="5203825"/>
            <a:ext cx="3219450" cy="895350"/>
            <a:chOff x="400050" y="5229325"/>
            <a:chExt cx="3219650" cy="895350"/>
          </a:xfrm>
        </p:grpSpPr>
        <p:sp>
          <p:nvSpPr>
            <p:cNvPr id="49" name="角丸四角形吹き出し 48"/>
            <p:cNvSpPr/>
            <p:nvPr/>
          </p:nvSpPr>
          <p:spPr>
            <a:xfrm>
              <a:off x="400050" y="5229325"/>
              <a:ext cx="3219650" cy="895350"/>
            </a:xfrm>
            <a:prstGeom prst="wedgeRoundRectCallout">
              <a:avLst>
                <a:gd name="adj1" fmla="val 97180"/>
                <a:gd name="adj2" fmla="val -47227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dirty="0">
                  <a:latin typeface="HG丸ｺﾞｼｯｸM-PRO" pitchFamily="50" charset="-128"/>
                  <a:ea typeface="HG丸ｺﾞｼｯｸM-PRO" pitchFamily="50" charset="-128"/>
                </a:rPr>
                <a:t>行動終了までの</a:t>
              </a:r>
              <a:endParaRPr lang="en-US" altLang="ja-JP" dirty="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>
                <a:defRPr/>
              </a:pPr>
              <a:r>
                <a:rPr lang="ja-JP" altLang="en-US" dirty="0">
                  <a:latin typeface="HG丸ｺﾞｼｯｸM-PRO" pitchFamily="50" charset="-128"/>
                  <a:ea typeface="HG丸ｺﾞｼｯｸM-PRO" pitchFamily="50" charset="-128"/>
                </a:rPr>
                <a:t>継続時間が記録される</a:t>
              </a:r>
            </a:p>
          </p:txBody>
        </p:sp>
        <p:sp>
          <p:nvSpPr>
            <p:cNvPr id="52" name="角丸四角形吹き出し 51"/>
            <p:cNvSpPr/>
            <p:nvPr/>
          </p:nvSpPr>
          <p:spPr>
            <a:xfrm>
              <a:off x="400050" y="5229325"/>
              <a:ext cx="3219650" cy="895350"/>
            </a:xfrm>
            <a:prstGeom prst="wedgeRoundRectCallout">
              <a:avLst>
                <a:gd name="adj1" fmla="val 106497"/>
                <a:gd name="adj2" fmla="val -25999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dirty="0">
                  <a:latin typeface="HG丸ｺﾞｼｯｸM-PRO" pitchFamily="50" charset="-128"/>
                  <a:ea typeface="HG丸ｺﾞｼｯｸM-PRO" pitchFamily="50" charset="-128"/>
                </a:rPr>
                <a:t>行動開始から終了まで</a:t>
              </a:r>
              <a:endParaRPr lang="en-US" altLang="ja-JP" dirty="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>
                <a:defRPr/>
              </a:pPr>
              <a:r>
                <a:rPr lang="ja-JP" altLang="en-US" dirty="0">
                  <a:latin typeface="HG丸ｺﾞｼｯｸM-PRO" pitchFamily="50" charset="-128"/>
                  <a:ea typeface="HG丸ｺﾞｼｯｸM-PRO" pitchFamily="50" charset="-128"/>
                </a:rPr>
                <a:t>の時間が記録される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/>
          <p:cNvSpPr/>
          <p:nvPr/>
        </p:nvSpPr>
        <p:spPr>
          <a:xfrm>
            <a:off x="946150" y="1419225"/>
            <a:ext cx="1039813" cy="2963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55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「入力」デモ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おばあちゃんのとある１日の様子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537FB-41D7-49D8-BB15-72E52ECA9BD3}" type="slidenum">
              <a:rPr lang="en-US" altLang="ja-JP"/>
              <a:pPr>
                <a:defRPr/>
              </a:pPr>
              <a:t>11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441325" y="1185863"/>
          <a:ext cx="1550988" cy="5608636"/>
        </p:xfrm>
        <a:graphic>
          <a:graphicData uri="http://schemas.openxmlformats.org/drawingml/2006/table">
            <a:tbl>
              <a:tblPr/>
              <a:tblGrid>
                <a:gridCol w="492136"/>
                <a:gridCol w="231634"/>
                <a:gridCol w="827218"/>
              </a:tblGrid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0:00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n-lt"/>
                          <a:ea typeface="ＭＳ Ｐゴシック"/>
                          <a:cs typeface="Times New Roman"/>
                        </a:rPr>
                        <a:t>6:00</a:t>
                      </a:r>
                      <a:endParaRPr lang="ja-JP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2058988" y="1179513"/>
          <a:ext cx="1616075" cy="5547360"/>
        </p:xfrm>
        <a:graphic>
          <a:graphicData uri="http://schemas.openxmlformats.org/drawingml/2006/table">
            <a:tbl>
              <a:tblPr/>
              <a:tblGrid>
                <a:gridCol w="491958"/>
                <a:gridCol w="298498"/>
                <a:gridCol w="825619"/>
              </a:tblGrid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18:00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24:00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ストライプ矢印 56"/>
          <p:cNvSpPr/>
          <p:nvPr/>
        </p:nvSpPr>
        <p:spPr>
          <a:xfrm rot="5400000">
            <a:off x="78828" y="2546128"/>
            <a:ext cx="2774731" cy="709449"/>
          </a:xfrm>
          <a:prstGeom prst="stripedRightArrow">
            <a:avLst>
              <a:gd name="adj1" fmla="val 41111"/>
              <a:gd name="adj2" fmla="val 94445"/>
            </a:avLst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1230313" y="4587875"/>
            <a:ext cx="1119187" cy="614363"/>
          </a:xfrm>
          <a:prstGeom prst="wedgeEllipseCallout">
            <a:avLst>
              <a:gd name="adj1" fmla="val -29284"/>
              <a:gd name="adj2" fmla="val -785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起床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913" y="1220788"/>
            <a:ext cx="3467100" cy="2179637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4167188"/>
            <a:ext cx="3471862" cy="2171700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211763" y="1908175"/>
            <a:ext cx="1924050" cy="2111375"/>
            <a:chOff x="5211778" y="1907625"/>
            <a:chExt cx="1924281" cy="2112587"/>
          </a:xfrm>
        </p:grpSpPr>
        <p:sp>
          <p:nvSpPr>
            <p:cNvPr id="36" name="角丸四角形 35"/>
            <p:cNvSpPr/>
            <p:nvPr/>
          </p:nvSpPr>
          <p:spPr>
            <a:xfrm>
              <a:off x="5211778" y="1907625"/>
              <a:ext cx="1425746" cy="131044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下矢印 14"/>
            <p:cNvSpPr/>
            <p:nvPr/>
          </p:nvSpPr>
          <p:spPr bwMode="auto">
            <a:xfrm>
              <a:off x="6394607" y="3573869"/>
              <a:ext cx="741452" cy="446343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901700"/>
            <a:ext cx="8534400" cy="73818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おばあちゃんのとある１日の様子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sz="1200" dirty="0" smtClean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4156075"/>
            <a:ext cx="3452813" cy="2190750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325" y="1219200"/>
            <a:ext cx="3468688" cy="2170113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5259388" y="1908175"/>
            <a:ext cx="1425575" cy="2081213"/>
            <a:chOff x="5211778" y="1907625"/>
            <a:chExt cx="1426385" cy="2081056"/>
          </a:xfrm>
        </p:grpSpPr>
        <p:sp>
          <p:nvSpPr>
            <p:cNvPr id="20" name="角丸四角形 19"/>
            <p:cNvSpPr/>
            <p:nvPr/>
          </p:nvSpPr>
          <p:spPr>
            <a:xfrm>
              <a:off x="5211778" y="1907625"/>
              <a:ext cx="1426385" cy="1309589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下矢印 20"/>
            <p:cNvSpPr/>
            <p:nvPr/>
          </p:nvSpPr>
          <p:spPr bwMode="auto">
            <a:xfrm>
              <a:off x="5685122" y="3541040"/>
              <a:ext cx="741783" cy="447641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2563813" y="1824038"/>
            <a:ext cx="1109662" cy="1738312"/>
          </a:xfrm>
          <a:prstGeom prst="rect">
            <a:avLst/>
          </a:prstGeom>
          <a:solidFill>
            <a:srgbClr val="9BF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946150" y="1419225"/>
            <a:ext cx="1039813" cy="29638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「入力」デモ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B192E-B44D-4E7A-A951-B90A87CB06DD}" type="slidenum">
              <a:rPr lang="en-US" altLang="ja-JP"/>
              <a:pPr>
                <a:defRPr/>
              </a:pPr>
              <a:t>12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441325" y="1185863"/>
          <a:ext cx="1550988" cy="5608636"/>
        </p:xfrm>
        <a:graphic>
          <a:graphicData uri="http://schemas.openxmlformats.org/drawingml/2006/table">
            <a:tbl>
              <a:tblPr/>
              <a:tblGrid>
                <a:gridCol w="492136"/>
                <a:gridCol w="231634"/>
                <a:gridCol w="827218"/>
              </a:tblGrid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0:00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n-lt"/>
                          <a:ea typeface="ＭＳ Ｐゴシック"/>
                          <a:cs typeface="Times New Roman"/>
                        </a:rPr>
                        <a:t>6:00</a:t>
                      </a:r>
                      <a:endParaRPr lang="ja-JP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2058988" y="1179513"/>
          <a:ext cx="1616075" cy="5547360"/>
        </p:xfrm>
        <a:graphic>
          <a:graphicData uri="http://schemas.openxmlformats.org/drawingml/2006/table">
            <a:tbl>
              <a:tblPr/>
              <a:tblGrid>
                <a:gridCol w="491958"/>
                <a:gridCol w="298498"/>
                <a:gridCol w="825619"/>
              </a:tblGrid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18:00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24:00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ストライプ矢印 56"/>
          <p:cNvSpPr/>
          <p:nvPr/>
        </p:nvSpPr>
        <p:spPr>
          <a:xfrm rot="5400000">
            <a:off x="78828" y="2546128"/>
            <a:ext cx="2774731" cy="709449"/>
          </a:xfrm>
          <a:prstGeom prst="stripedRightArrow">
            <a:avLst>
              <a:gd name="adj1" fmla="val 41111"/>
              <a:gd name="adj2" fmla="val 94445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ストライプ矢印 58"/>
          <p:cNvSpPr/>
          <p:nvPr/>
        </p:nvSpPr>
        <p:spPr>
          <a:xfrm rot="5400000">
            <a:off x="2325414" y="2338551"/>
            <a:ext cx="1581806" cy="709449"/>
          </a:xfrm>
          <a:prstGeom prst="stripedRightArrow">
            <a:avLst>
              <a:gd name="adj1" fmla="val 41111"/>
              <a:gd name="adj2" fmla="val 72223"/>
            </a:avLst>
          </a:prstGeom>
          <a:ln>
            <a:solidFill>
              <a:srgbClr val="24348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1230313" y="4587875"/>
            <a:ext cx="1119187" cy="614363"/>
          </a:xfrm>
          <a:prstGeom prst="wedgeEllipseCallout">
            <a:avLst>
              <a:gd name="adj1" fmla="val -29284"/>
              <a:gd name="adj2" fmla="val -78526"/>
            </a:avLst>
          </a:prstGeom>
          <a:solidFill>
            <a:schemeClr val="lt1"/>
          </a:solidFill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起床</a:t>
            </a:r>
          </a:p>
        </p:txBody>
      </p:sp>
      <p:sp>
        <p:nvSpPr>
          <p:cNvPr id="68" name="円形吹き出し 67"/>
          <p:cNvSpPr/>
          <p:nvPr/>
        </p:nvSpPr>
        <p:spPr>
          <a:xfrm>
            <a:off x="3478213" y="1335088"/>
            <a:ext cx="1120775" cy="614362"/>
          </a:xfrm>
          <a:prstGeom prst="wedgeEllipseCallout">
            <a:avLst>
              <a:gd name="adj1" fmla="val -65904"/>
              <a:gd name="adj2" fmla="val 26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13:00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外出</a:t>
            </a:r>
          </a:p>
        </p:txBody>
      </p:sp>
      <p:sp>
        <p:nvSpPr>
          <p:cNvPr id="69" name="円形吹き出し 68"/>
          <p:cNvSpPr/>
          <p:nvPr/>
        </p:nvSpPr>
        <p:spPr>
          <a:xfrm>
            <a:off x="3489325" y="3268663"/>
            <a:ext cx="1119188" cy="614362"/>
          </a:xfrm>
          <a:prstGeom prst="wedgeEllipseCallout">
            <a:avLst>
              <a:gd name="adj1" fmla="val -67312"/>
              <a:gd name="adj2" fmla="val -67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帰宅</a:t>
            </a:r>
          </a:p>
        </p:txBody>
      </p:sp>
      <p:grpSp>
        <p:nvGrpSpPr>
          <p:cNvPr id="6" name="グループ化 21"/>
          <p:cNvGrpSpPr>
            <a:grpSpLocks/>
          </p:cNvGrpSpPr>
          <p:nvPr/>
        </p:nvGrpSpPr>
        <p:grpSpPr bwMode="auto">
          <a:xfrm>
            <a:off x="5143500" y="3521075"/>
            <a:ext cx="2713038" cy="2640013"/>
            <a:chOff x="5211778" y="577774"/>
            <a:chExt cx="2712558" cy="2639748"/>
          </a:xfrm>
        </p:grpSpPr>
        <p:sp>
          <p:nvSpPr>
            <p:cNvPr id="23" name="角丸四角形 22"/>
            <p:cNvSpPr/>
            <p:nvPr/>
          </p:nvSpPr>
          <p:spPr>
            <a:xfrm>
              <a:off x="5211778" y="1907965"/>
              <a:ext cx="1426911" cy="1309557"/>
            </a:xfrm>
            <a:prstGeom prst="roundRect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下矢印 23"/>
            <p:cNvSpPr/>
            <p:nvPr/>
          </p:nvSpPr>
          <p:spPr bwMode="auto">
            <a:xfrm flipV="1">
              <a:off x="7183104" y="577774"/>
              <a:ext cx="741232" cy="447630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/>
          <p:cNvSpPr/>
          <p:nvPr/>
        </p:nvSpPr>
        <p:spPr>
          <a:xfrm>
            <a:off x="2563813" y="1824038"/>
            <a:ext cx="1109662" cy="1738312"/>
          </a:xfrm>
          <a:prstGeom prst="rect">
            <a:avLst/>
          </a:prstGeom>
          <a:solidFill>
            <a:srgbClr val="9BF0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946150" y="1419225"/>
            <a:ext cx="1039813" cy="29638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「入力」デモ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おばあちゃんのとある１日の様子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208E0-3EF4-4459-AD64-14711A65C23F}" type="slidenum">
              <a:rPr lang="en-US" altLang="ja-JP"/>
              <a:pPr>
                <a:defRPr/>
              </a:pPr>
              <a:t>13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441325" y="1185863"/>
          <a:ext cx="1550988" cy="5608636"/>
        </p:xfrm>
        <a:graphic>
          <a:graphicData uri="http://schemas.openxmlformats.org/drawingml/2006/table">
            <a:tbl>
              <a:tblPr/>
              <a:tblGrid>
                <a:gridCol w="492136"/>
                <a:gridCol w="231634"/>
                <a:gridCol w="827218"/>
              </a:tblGrid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0:00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n-lt"/>
                          <a:ea typeface="ＭＳ Ｐゴシック"/>
                          <a:cs typeface="Times New Roman"/>
                        </a:rPr>
                        <a:t>6:00</a:t>
                      </a:r>
                      <a:endParaRPr lang="ja-JP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2058988" y="1179513"/>
          <a:ext cx="1616075" cy="5547360"/>
        </p:xfrm>
        <a:graphic>
          <a:graphicData uri="http://schemas.openxmlformats.org/drawingml/2006/table">
            <a:tbl>
              <a:tblPr/>
              <a:tblGrid>
                <a:gridCol w="491958"/>
                <a:gridCol w="298498"/>
                <a:gridCol w="825619"/>
              </a:tblGrid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18:00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24:00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ストライプ矢印 56"/>
          <p:cNvSpPr/>
          <p:nvPr/>
        </p:nvSpPr>
        <p:spPr>
          <a:xfrm rot="5400000">
            <a:off x="78828" y="2546128"/>
            <a:ext cx="2774731" cy="709449"/>
          </a:xfrm>
          <a:prstGeom prst="stripedRightArrow">
            <a:avLst>
              <a:gd name="adj1" fmla="val 41111"/>
              <a:gd name="adj2" fmla="val 94445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ストライプ矢印 58"/>
          <p:cNvSpPr/>
          <p:nvPr/>
        </p:nvSpPr>
        <p:spPr>
          <a:xfrm rot="5400000">
            <a:off x="2325414" y="2338551"/>
            <a:ext cx="1581806" cy="709449"/>
          </a:xfrm>
          <a:prstGeom prst="stripedRightArrow">
            <a:avLst>
              <a:gd name="adj1" fmla="val 41111"/>
              <a:gd name="adj2" fmla="val 72223"/>
            </a:avLst>
          </a:prstGeom>
          <a:solidFill>
            <a:srgbClr val="9BF090">
              <a:alpha val="0"/>
            </a:srgbClr>
          </a:solidFill>
          <a:ln>
            <a:solidFill>
              <a:srgbClr val="24348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1230313" y="4587875"/>
            <a:ext cx="1119187" cy="614363"/>
          </a:xfrm>
          <a:prstGeom prst="wedgeEllipseCallout">
            <a:avLst>
              <a:gd name="adj1" fmla="val -29284"/>
              <a:gd name="adj2" fmla="val -78526"/>
            </a:avLst>
          </a:prstGeom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起床</a:t>
            </a:r>
          </a:p>
        </p:txBody>
      </p:sp>
      <p:sp>
        <p:nvSpPr>
          <p:cNvPr id="68" name="円形吹き出し 67"/>
          <p:cNvSpPr/>
          <p:nvPr/>
        </p:nvSpPr>
        <p:spPr>
          <a:xfrm>
            <a:off x="3478213" y="1335088"/>
            <a:ext cx="1120775" cy="614362"/>
          </a:xfrm>
          <a:prstGeom prst="wedgeEllipseCallout">
            <a:avLst>
              <a:gd name="adj1" fmla="val -65904"/>
              <a:gd name="adj2" fmla="val 26602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13:00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外出</a:t>
            </a:r>
          </a:p>
        </p:txBody>
      </p:sp>
      <p:sp>
        <p:nvSpPr>
          <p:cNvPr id="69" name="円形吹き出し 68"/>
          <p:cNvSpPr/>
          <p:nvPr/>
        </p:nvSpPr>
        <p:spPr>
          <a:xfrm>
            <a:off x="3489325" y="3268663"/>
            <a:ext cx="1119188" cy="614362"/>
          </a:xfrm>
          <a:prstGeom prst="wedgeEllipseCallout">
            <a:avLst>
              <a:gd name="adj1" fmla="val -67312"/>
              <a:gd name="adj2" fmla="val -6732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帰宅</a:t>
            </a:r>
          </a:p>
        </p:txBody>
      </p:sp>
      <p:sp>
        <p:nvSpPr>
          <p:cNvPr id="72" name="円形吹き出し 71"/>
          <p:cNvSpPr/>
          <p:nvPr/>
        </p:nvSpPr>
        <p:spPr>
          <a:xfrm>
            <a:off x="2701925" y="4262438"/>
            <a:ext cx="1381125" cy="614362"/>
          </a:xfrm>
          <a:prstGeom prst="wedgeEllipseCallout">
            <a:avLst>
              <a:gd name="adj1" fmla="val -36325"/>
              <a:gd name="adj2" fmla="val 676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20:30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質問回答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1219200"/>
            <a:ext cx="3468688" cy="2170113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138" y="3957638"/>
            <a:ext cx="3460750" cy="2170112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角丸四角形 16"/>
          <p:cNvSpPr/>
          <p:nvPr/>
        </p:nvSpPr>
        <p:spPr>
          <a:xfrm>
            <a:off x="5818188" y="4746625"/>
            <a:ext cx="1890712" cy="50323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17"/>
          <p:cNvGrpSpPr>
            <a:grpSpLocks/>
          </p:cNvGrpSpPr>
          <p:nvPr/>
        </p:nvGrpSpPr>
        <p:grpSpPr bwMode="auto">
          <a:xfrm>
            <a:off x="4956175" y="5307013"/>
            <a:ext cx="3635375" cy="1335087"/>
            <a:chOff x="4843299" y="3226383"/>
            <a:chExt cx="3636201" cy="1334459"/>
          </a:xfrm>
        </p:grpSpPr>
        <p:pic>
          <p:nvPicPr>
            <p:cNvPr id="2582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43299" y="3594378"/>
              <a:ext cx="3636201" cy="96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下矢印 19"/>
            <p:cNvSpPr/>
            <p:nvPr/>
          </p:nvSpPr>
          <p:spPr bwMode="auto">
            <a:xfrm>
              <a:off x="6291428" y="3226383"/>
              <a:ext cx="739943" cy="447464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3" name="下矢印 22"/>
          <p:cNvSpPr/>
          <p:nvPr/>
        </p:nvSpPr>
        <p:spPr bwMode="auto">
          <a:xfrm>
            <a:off x="5732463" y="3446463"/>
            <a:ext cx="741362" cy="447675"/>
          </a:xfrm>
          <a:prstGeom prst="downArrow">
            <a:avLst>
              <a:gd name="adj1" fmla="val 53421"/>
              <a:gd name="adj2" fmla="val 50000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124450" y="6132513"/>
            <a:ext cx="3309938" cy="34766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下矢印 24"/>
          <p:cNvSpPr/>
          <p:nvPr/>
        </p:nvSpPr>
        <p:spPr bwMode="auto">
          <a:xfrm flipV="1">
            <a:off x="7115175" y="3425825"/>
            <a:ext cx="741363" cy="447675"/>
          </a:xfrm>
          <a:prstGeom prst="downArrow">
            <a:avLst>
              <a:gd name="adj1" fmla="val 53421"/>
              <a:gd name="adj2" fmla="val 50000"/>
            </a:avLst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7" grpId="0" animBg="1"/>
      <p:bldP spid="17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4913" y="4168775"/>
            <a:ext cx="3467100" cy="2179638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" name="正方形/長方形 61"/>
          <p:cNvSpPr/>
          <p:nvPr/>
        </p:nvSpPr>
        <p:spPr>
          <a:xfrm>
            <a:off x="2559050" y="5649913"/>
            <a:ext cx="1109663" cy="87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563813" y="1824038"/>
            <a:ext cx="1109662" cy="1738312"/>
          </a:xfrm>
          <a:prstGeom prst="rect">
            <a:avLst/>
          </a:prstGeom>
          <a:solidFill>
            <a:srgbClr val="9BF0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946150" y="1419225"/>
            <a:ext cx="1039813" cy="29638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6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「入力」デモ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901700"/>
            <a:ext cx="8534400" cy="8477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おばあちゃんのとある１日の様子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D75B7-FA43-48E3-B7B8-07260C6C279E}" type="slidenum">
              <a:rPr lang="en-US" altLang="ja-JP"/>
              <a:pPr>
                <a:defRPr/>
              </a:pPr>
              <a:t>14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441325" y="1185863"/>
          <a:ext cx="1550988" cy="5608636"/>
        </p:xfrm>
        <a:graphic>
          <a:graphicData uri="http://schemas.openxmlformats.org/drawingml/2006/table">
            <a:tbl>
              <a:tblPr/>
              <a:tblGrid>
                <a:gridCol w="492136"/>
                <a:gridCol w="231634"/>
                <a:gridCol w="827218"/>
              </a:tblGrid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0:00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n-lt"/>
                          <a:ea typeface="ＭＳ Ｐゴシック"/>
                          <a:cs typeface="Times New Roman"/>
                        </a:rPr>
                        <a:t>6:00</a:t>
                      </a:r>
                      <a:endParaRPr lang="ja-JP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2058988" y="1179513"/>
          <a:ext cx="1616075" cy="5547360"/>
        </p:xfrm>
        <a:graphic>
          <a:graphicData uri="http://schemas.openxmlformats.org/drawingml/2006/table">
            <a:tbl>
              <a:tblPr/>
              <a:tblGrid>
                <a:gridCol w="491958"/>
                <a:gridCol w="298498"/>
                <a:gridCol w="825619"/>
              </a:tblGrid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18:00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24:00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ストライプ矢印 56"/>
          <p:cNvSpPr/>
          <p:nvPr/>
        </p:nvSpPr>
        <p:spPr>
          <a:xfrm rot="5400000">
            <a:off x="78828" y="2546128"/>
            <a:ext cx="2774731" cy="709449"/>
          </a:xfrm>
          <a:prstGeom prst="stripedRightArrow">
            <a:avLst>
              <a:gd name="adj1" fmla="val 41111"/>
              <a:gd name="adj2" fmla="val 94445"/>
            </a:avLst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" name="ストライプ矢印 57"/>
          <p:cNvSpPr/>
          <p:nvPr/>
        </p:nvSpPr>
        <p:spPr>
          <a:xfrm rot="5400000">
            <a:off x="2548757" y="5888418"/>
            <a:ext cx="1072056" cy="709449"/>
          </a:xfrm>
          <a:prstGeom prst="stripedRightArrow">
            <a:avLst>
              <a:gd name="adj1" fmla="val 41111"/>
              <a:gd name="adj2" fmla="val 67778"/>
            </a:avLst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ストライプ矢印 58"/>
          <p:cNvSpPr/>
          <p:nvPr/>
        </p:nvSpPr>
        <p:spPr>
          <a:xfrm rot="5400000">
            <a:off x="2325414" y="2338551"/>
            <a:ext cx="1581806" cy="709449"/>
          </a:xfrm>
          <a:prstGeom prst="stripedRightArrow">
            <a:avLst>
              <a:gd name="adj1" fmla="val 41111"/>
              <a:gd name="adj2" fmla="val 72223"/>
            </a:avLst>
          </a:prstGeom>
          <a:solidFill>
            <a:srgbClr val="9BF090">
              <a:alpha val="0"/>
            </a:srgbClr>
          </a:solidFill>
          <a:ln>
            <a:solidFill>
              <a:srgbClr val="24348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1230313" y="4587875"/>
            <a:ext cx="1119187" cy="614363"/>
          </a:xfrm>
          <a:prstGeom prst="wedgeEllipseCallout">
            <a:avLst>
              <a:gd name="adj1" fmla="val -29284"/>
              <a:gd name="adj2" fmla="val -78526"/>
            </a:avLst>
          </a:prstGeom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起床</a:t>
            </a:r>
          </a:p>
        </p:txBody>
      </p:sp>
      <p:sp>
        <p:nvSpPr>
          <p:cNvPr id="68" name="円形吹き出し 67"/>
          <p:cNvSpPr/>
          <p:nvPr/>
        </p:nvSpPr>
        <p:spPr>
          <a:xfrm>
            <a:off x="3478213" y="1335088"/>
            <a:ext cx="1120775" cy="614362"/>
          </a:xfrm>
          <a:prstGeom prst="wedgeEllipseCallout">
            <a:avLst>
              <a:gd name="adj1" fmla="val -65904"/>
              <a:gd name="adj2" fmla="val 26602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13:00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外出</a:t>
            </a:r>
          </a:p>
        </p:txBody>
      </p:sp>
      <p:sp>
        <p:nvSpPr>
          <p:cNvPr id="69" name="円形吹き出し 68"/>
          <p:cNvSpPr/>
          <p:nvPr/>
        </p:nvSpPr>
        <p:spPr>
          <a:xfrm>
            <a:off x="3489325" y="3268663"/>
            <a:ext cx="1119188" cy="614362"/>
          </a:xfrm>
          <a:prstGeom prst="wedgeEllipseCallout">
            <a:avLst>
              <a:gd name="adj1" fmla="val -67312"/>
              <a:gd name="adj2" fmla="val -6732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帰宅</a:t>
            </a:r>
          </a:p>
        </p:txBody>
      </p:sp>
      <p:sp>
        <p:nvSpPr>
          <p:cNvPr id="70" name="円形吹き出し 69"/>
          <p:cNvSpPr/>
          <p:nvPr/>
        </p:nvSpPr>
        <p:spPr>
          <a:xfrm>
            <a:off x="3432175" y="4913313"/>
            <a:ext cx="1119188" cy="614362"/>
          </a:xfrm>
          <a:prstGeom prst="wedgeEllipseCallout">
            <a:avLst>
              <a:gd name="adj1" fmla="val -39142"/>
              <a:gd name="adj2" fmla="val 727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22:00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就寝</a:t>
            </a:r>
          </a:p>
        </p:txBody>
      </p:sp>
      <p:sp>
        <p:nvSpPr>
          <p:cNvPr id="72" name="円形吹き出し 71"/>
          <p:cNvSpPr/>
          <p:nvPr/>
        </p:nvSpPr>
        <p:spPr>
          <a:xfrm>
            <a:off x="2701925" y="4262438"/>
            <a:ext cx="1381125" cy="614362"/>
          </a:xfrm>
          <a:prstGeom prst="wedgeEllipseCallout">
            <a:avLst>
              <a:gd name="adj1" fmla="val -36325"/>
              <a:gd name="adj2" fmla="val 67628"/>
            </a:avLst>
          </a:prstGeom>
          <a:ln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20:30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質問回答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325" y="1219200"/>
            <a:ext cx="3468688" cy="2170113"/>
          </a:xfrm>
          <a:prstGeom prst="rect">
            <a:avLst/>
          </a:prstGeom>
          <a:ln w="1079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グループ化 20"/>
          <p:cNvGrpSpPr>
            <a:grpSpLocks/>
          </p:cNvGrpSpPr>
          <p:nvPr/>
        </p:nvGrpSpPr>
        <p:grpSpPr bwMode="auto">
          <a:xfrm>
            <a:off x="6346825" y="1908175"/>
            <a:ext cx="1884363" cy="2095500"/>
            <a:chOff x="4755075" y="1907625"/>
            <a:chExt cx="1883088" cy="2096822"/>
          </a:xfrm>
        </p:grpSpPr>
        <p:sp>
          <p:nvSpPr>
            <p:cNvPr id="22" name="角丸四角形 21"/>
            <p:cNvSpPr/>
            <p:nvPr/>
          </p:nvSpPr>
          <p:spPr>
            <a:xfrm>
              <a:off x="5211966" y="1907625"/>
              <a:ext cx="1426197" cy="131051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下矢印 22"/>
            <p:cNvSpPr/>
            <p:nvPr/>
          </p:nvSpPr>
          <p:spPr bwMode="auto">
            <a:xfrm>
              <a:off x="4755075" y="3558079"/>
              <a:ext cx="740861" cy="446368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確認・印刷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055688"/>
            <a:ext cx="8839200" cy="27908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問題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高齢者の様子を知りたい</a:t>
            </a:r>
            <a:r>
              <a:rPr lang="ja-JP" altLang="en-US" dirty="0" smtClean="0"/>
              <a:t>が，遠くに居てなかなか</a:t>
            </a:r>
            <a:r>
              <a:rPr lang="ja-JP" altLang="en-US" dirty="0" smtClean="0">
                <a:solidFill>
                  <a:srgbClr val="FF0000"/>
                </a:solidFill>
              </a:rPr>
              <a:t>様子を見に行けない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解決策：複合機で遠隔から行動履歴を確認できる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1" eaLnBrk="1" hangingPunct="1">
              <a:defRPr/>
            </a:pPr>
            <a:r>
              <a:rPr lang="ja-JP" altLang="en-US" dirty="0" smtClean="0"/>
              <a:t>複合機に高齢者の</a:t>
            </a:r>
            <a:r>
              <a:rPr lang="en-US" altLang="ja-JP" dirty="0" smtClean="0"/>
              <a:t>ID</a:t>
            </a:r>
            <a:r>
              <a:rPr lang="ja-JP" altLang="en-US" dirty="0" smtClean="0"/>
              <a:t>を入力し，</a:t>
            </a:r>
            <a:r>
              <a:rPr lang="ja-JP" altLang="en-US" u="sng" dirty="0" smtClean="0"/>
              <a:t>ユーザ情報を確認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ja-JP" altLang="en-US" dirty="0" smtClean="0"/>
              <a:t>高齢者が入力した情報を</a:t>
            </a:r>
            <a:r>
              <a:rPr lang="ja-JP" altLang="en-US" u="sng" dirty="0" smtClean="0"/>
              <a:t>複合機で印刷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 eaLnBrk="1" hangingPunct="1"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22EF5-A8CD-4964-B793-ED6BA8D0DC7A}" type="slidenum">
              <a:rPr lang="en-US" altLang="ja-JP"/>
              <a:pPr>
                <a:defRPr/>
              </a:pPr>
              <a:t>15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pSp>
        <p:nvGrpSpPr>
          <p:cNvPr id="2" name="グループ化 6"/>
          <p:cNvGrpSpPr>
            <a:grpSpLocks/>
          </p:cNvGrpSpPr>
          <p:nvPr/>
        </p:nvGrpSpPr>
        <p:grpSpPr bwMode="auto">
          <a:xfrm>
            <a:off x="1752600" y="3862388"/>
            <a:ext cx="5638800" cy="2019300"/>
            <a:chOff x="1752600" y="4073525"/>
            <a:chExt cx="5638800" cy="2019300"/>
          </a:xfrm>
        </p:grpSpPr>
        <p:pic>
          <p:nvPicPr>
            <p:cNvPr id="276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101" y="4238489"/>
              <a:ext cx="1845299" cy="164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4073525"/>
              <a:ext cx="1532830" cy="2019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21179392" lon="1496513" rev="20166131"/>
              </a:camera>
              <a:lightRig rig="threePt" dir="t"/>
            </a:scene3d>
          </p:spPr>
        </p:pic>
        <p:sp>
          <p:nvSpPr>
            <p:cNvPr id="10" name="下カーブ矢印 9"/>
            <p:cNvSpPr/>
            <p:nvPr/>
          </p:nvSpPr>
          <p:spPr bwMode="auto">
            <a:xfrm flipH="1" flipV="1">
              <a:off x="2854111" y="4991792"/>
              <a:ext cx="3344827" cy="947063"/>
            </a:xfrm>
            <a:prstGeom prst="curvedDownArrow">
              <a:avLst/>
            </a:prstGeom>
            <a:scene3d>
              <a:camera prst="perspectiveContrastingRightFacing"/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658" name="テキスト ボックス 5"/>
            <p:cNvSpPr txBox="1">
              <a:spLocks noChangeArrowheads="1"/>
            </p:cNvSpPr>
            <p:nvPr/>
          </p:nvSpPr>
          <p:spPr bwMode="auto">
            <a:xfrm>
              <a:off x="3549276" y="5140925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>
                  <a:solidFill>
                    <a:srgbClr val="0070C0"/>
                  </a:solidFill>
                  <a:latin typeface="HG丸ｺﾞｼｯｸM-PRO" pitchFamily="50" charset="-128"/>
                  <a:ea typeface="HG丸ｺﾞｼｯｸM-PRO" pitchFamily="50" charset="-128"/>
                </a:rPr>
                <a:t>行動履歴の印刷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9"/>
          <p:cNvGrpSpPr>
            <a:grpSpLocks/>
          </p:cNvGrpSpPr>
          <p:nvPr/>
        </p:nvGrpSpPr>
        <p:grpSpPr bwMode="auto">
          <a:xfrm>
            <a:off x="4549775" y="2927350"/>
            <a:ext cx="4413250" cy="3348038"/>
            <a:chOff x="4549775" y="2927350"/>
            <a:chExt cx="4413250" cy="3348038"/>
          </a:xfrm>
        </p:grpSpPr>
        <p:pic>
          <p:nvPicPr>
            <p:cNvPr id="2870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4982" r="4982" b="10435"/>
            <a:stretch>
              <a:fillRect/>
            </a:stretch>
          </p:blipFill>
          <p:spPr bwMode="auto">
            <a:xfrm>
              <a:off x="4618038" y="3373438"/>
              <a:ext cx="4344987" cy="290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1" name="テキスト ボックス 17"/>
            <p:cNvSpPr txBox="1">
              <a:spLocks noChangeArrowheads="1"/>
            </p:cNvSpPr>
            <p:nvPr/>
          </p:nvSpPr>
          <p:spPr bwMode="auto">
            <a:xfrm>
              <a:off x="4549775" y="2927350"/>
              <a:ext cx="1970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2.ID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検索の選択</a:t>
              </a:r>
            </a:p>
          </p:txBody>
        </p:sp>
      </p:grpSp>
      <p:grpSp>
        <p:nvGrpSpPr>
          <p:cNvPr id="5" name="グループ化 28"/>
          <p:cNvGrpSpPr>
            <a:grpSpLocks/>
          </p:cNvGrpSpPr>
          <p:nvPr/>
        </p:nvGrpSpPr>
        <p:grpSpPr bwMode="auto">
          <a:xfrm>
            <a:off x="153988" y="2933700"/>
            <a:ext cx="4370387" cy="3341688"/>
            <a:chOff x="153988" y="2933700"/>
            <a:chExt cx="4370387" cy="3341688"/>
          </a:xfrm>
        </p:grpSpPr>
        <p:pic>
          <p:nvPicPr>
            <p:cNvPr id="286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817" t="6573" b="7042"/>
            <a:stretch>
              <a:fillRect/>
            </a:stretch>
          </p:blipFill>
          <p:spPr bwMode="auto">
            <a:xfrm>
              <a:off x="173038" y="3373438"/>
              <a:ext cx="4351337" cy="290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9" name="テキスト ボックス 16"/>
            <p:cNvSpPr txBox="1">
              <a:spLocks noChangeArrowheads="1"/>
            </p:cNvSpPr>
            <p:nvPr/>
          </p:nvSpPr>
          <p:spPr bwMode="auto">
            <a:xfrm>
              <a:off x="153988" y="2933700"/>
              <a:ext cx="21701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1.CROSS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の選択</a:t>
              </a:r>
            </a:p>
          </p:txBody>
        </p:sp>
      </p:grpSp>
      <p:sp>
        <p:nvSpPr>
          <p:cNvPr id="51" name="角丸四角形 50"/>
          <p:cNvSpPr/>
          <p:nvPr/>
        </p:nvSpPr>
        <p:spPr>
          <a:xfrm>
            <a:off x="28575" y="1016000"/>
            <a:ext cx="9101138" cy="1800225"/>
          </a:xfrm>
          <a:prstGeom prst="roundRect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「確認・印刷」デモ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73224-147E-4968-BBBE-39DE526521C5}" type="slidenum">
              <a:rPr lang="en-US" altLang="ja-JP"/>
              <a:pPr>
                <a:defRPr/>
              </a:pPr>
              <a:t>16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2023</a:t>
            </a:r>
            <a:endParaRPr lang="en-US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1592263" y="4778375"/>
            <a:ext cx="595312" cy="56673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392863" y="5240338"/>
            <a:ext cx="1049337" cy="61595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87313" y="1417638"/>
            <a:ext cx="1625600" cy="57626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/>
              <a:t>HOME</a:t>
            </a:r>
            <a:r>
              <a:rPr lang="ja-JP" altLang="en-US" sz="1800" dirty="0"/>
              <a:t>画面で</a:t>
            </a:r>
            <a:endParaRPr lang="en-US" altLang="ja-JP" sz="1800" dirty="0"/>
          </a:p>
          <a:p>
            <a:pPr algn="ctr">
              <a:defRPr/>
            </a:pPr>
            <a:r>
              <a:rPr lang="ja-JP" altLang="en-US" sz="1800" dirty="0"/>
              <a:t>「</a:t>
            </a:r>
            <a:r>
              <a:rPr lang="en-US" altLang="ja-JP" sz="1800" dirty="0"/>
              <a:t>CROSS</a:t>
            </a:r>
            <a:r>
              <a:rPr lang="ja-JP" altLang="en-US" sz="1800" dirty="0"/>
              <a:t>」選択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1935163" y="1420813"/>
            <a:ext cx="1757362" cy="5746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「</a:t>
            </a:r>
            <a:r>
              <a:rPr lang="en-US" altLang="ja-JP" sz="1800" dirty="0"/>
              <a:t>ID</a:t>
            </a:r>
            <a:r>
              <a:rPr lang="ja-JP" altLang="en-US" sz="1800" dirty="0"/>
              <a:t>検索」を選択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921125" y="1417638"/>
            <a:ext cx="1652588" cy="58102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ユーザ</a:t>
            </a:r>
            <a:r>
              <a:rPr lang="en-US" altLang="ja-JP" sz="1800" dirty="0"/>
              <a:t>ID</a:t>
            </a:r>
            <a:r>
              <a:rPr lang="ja-JP" altLang="en-US" sz="1800" dirty="0"/>
              <a:t>を入力</a:t>
            </a:r>
            <a:endParaRPr lang="en-US" altLang="ja-JP" sz="1800" dirty="0"/>
          </a:p>
          <a:p>
            <a:pPr algn="ctr">
              <a:defRPr/>
            </a:pPr>
            <a:r>
              <a:rPr lang="ja-JP" altLang="en-US" sz="1800" dirty="0"/>
              <a:t>ユーザ情報確認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815013" y="1423988"/>
            <a:ext cx="1863725" cy="5746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様子を見たい</a:t>
            </a:r>
            <a:endParaRPr lang="en-US" altLang="ja-JP" sz="1800" dirty="0"/>
          </a:p>
          <a:p>
            <a:pPr algn="ctr">
              <a:defRPr/>
            </a:pPr>
            <a:r>
              <a:rPr lang="ja-JP" altLang="en-US" sz="1800" dirty="0"/>
              <a:t>日の年月日を入力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7894638" y="1431925"/>
            <a:ext cx="1190625" cy="56038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印刷</a:t>
            </a:r>
          </a:p>
        </p:txBody>
      </p:sp>
      <p:cxnSp>
        <p:nvCxnSpPr>
          <p:cNvPr id="27" name="直線矢印コネクタ 26"/>
          <p:cNvCxnSpPr>
            <a:stCxn id="21" idx="3"/>
            <a:endCxn id="22" idx="1"/>
          </p:cNvCxnSpPr>
          <p:nvPr/>
        </p:nvCxnSpPr>
        <p:spPr>
          <a:xfrm>
            <a:off x="1712913" y="1704975"/>
            <a:ext cx="222250" cy="3175"/>
          </a:xfrm>
          <a:prstGeom prst="straightConnector1">
            <a:avLst/>
          </a:prstGeom>
          <a:ln w="38100">
            <a:tailEnd type="triangle" w="lg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2" idx="3"/>
            <a:endCxn id="23" idx="1"/>
          </p:cNvCxnSpPr>
          <p:nvPr/>
        </p:nvCxnSpPr>
        <p:spPr>
          <a:xfrm>
            <a:off x="3692525" y="1708150"/>
            <a:ext cx="228600" cy="0"/>
          </a:xfrm>
          <a:prstGeom prst="straightConnector1">
            <a:avLst/>
          </a:prstGeom>
          <a:ln w="38100">
            <a:tailEnd type="triangle" w="lg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3" idx="3"/>
            <a:endCxn id="24" idx="1"/>
          </p:cNvCxnSpPr>
          <p:nvPr/>
        </p:nvCxnSpPr>
        <p:spPr>
          <a:xfrm>
            <a:off x="5573713" y="1708150"/>
            <a:ext cx="241300" cy="3175"/>
          </a:xfrm>
          <a:prstGeom prst="straightConnector1">
            <a:avLst/>
          </a:prstGeom>
          <a:ln w="38100">
            <a:tailEnd type="triangle" w="lg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4" idx="3"/>
            <a:endCxn id="25" idx="1"/>
          </p:cNvCxnSpPr>
          <p:nvPr/>
        </p:nvCxnSpPr>
        <p:spPr>
          <a:xfrm>
            <a:off x="7678738" y="1711325"/>
            <a:ext cx="215900" cy="1588"/>
          </a:xfrm>
          <a:prstGeom prst="straightConnector1">
            <a:avLst/>
          </a:prstGeom>
          <a:ln w="38100">
            <a:tailEnd type="triangle" w="lg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47"/>
          <p:cNvGrpSpPr>
            <a:grpSpLocks/>
          </p:cNvGrpSpPr>
          <p:nvPr/>
        </p:nvGrpSpPr>
        <p:grpSpPr bwMode="auto">
          <a:xfrm>
            <a:off x="115888" y="2049463"/>
            <a:ext cx="7562850" cy="752475"/>
            <a:chOff x="101600" y="1778000"/>
            <a:chExt cx="7561943" cy="752141"/>
          </a:xfrm>
        </p:grpSpPr>
        <p:sp>
          <p:nvSpPr>
            <p:cNvPr id="46" name="右中かっこ 45"/>
            <p:cNvSpPr/>
            <p:nvPr/>
          </p:nvSpPr>
          <p:spPr>
            <a:xfrm rot="5400000">
              <a:off x="3688189" y="-1808589"/>
              <a:ext cx="388764" cy="7561943"/>
            </a:xfrm>
            <a:prstGeom prst="rightBrace">
              <a:avLst>
                <a:gd name="adj1" fmla="val 45652"/>
                <a:gd name="adj2" fmla="val 50000"/>
              </a:avLst>
            </a:prstGeom>
            <a:ln w="28575">
              <a:solidFill>
                <a:srgbClr val="0E62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697" name="テキスト ボックス 46"/>
            <p:cNvSpPr txBox="1">
              <a:spLocks noChangeArrowheads="1"/>
            </p:cNvSpPr>
            <p:nvPr/>
          </p:nvSpPr>
          <p:spPr bwMode="auto">
            <a:xfrm>
              <a:off x="3530066" y="2130031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確認</a:t>
              </a:r>
            </a:p>
          </p:txBody>
        </p:sp>
      </p:grpSp>
      <p:sp>
        <p:nvSpPr>
          <p:cNvPr id="50" name="角丸四角形 49"/>
          <p:cNvSpPr/>
          <p:nvPr/>
        </p:nvSpPr>
        <p:spPr>
          <a:xfrm>
            <a:off x="144463" y="812800"/>
            <a:ext cx="3149600" cy="406400"/>
          </a:xfrm>
          <a:prstGeom prst="roundRect">
            <a:avLst>
              <a:gd name="adj" fmla="val 50000"/>
            </a:avLst>
          </a:prstGeom>
          <a:ln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0E6258"/>
                </a:solidFill>
                <a:latin typeface="HG丸ｺﾞｼｯｸM-PRO" pitchFamily="50" charset="-128"/>
                <a:ea typeface="HG丸ｺﾞｼｯｸM-PRO" pitchFamily="50" charset="-128"/>
              </a:rPr>
              <a:t>「確認・印刷」のフロー</a:t>
            </a:r>
          </a:p>
        </p:txBody>
      </p:sp>
      <p:grpSp>
        <p:nvGrpSpPr>
          <p:cNvPr id="8" name="グループ化 31"/>
          <p:cNvGrpSpPr>
            <a:grpSpLocks/>
          </p:cNvGrpSpPr>
          <p:nvPr/>
        </p:nvGrpSpPr>
        <p:grpSpPr bwMode="auto">
          <a:xfrm>
            <a:off x="2208213" y="4870450"/>
            <a:ext cx="2079625" cy="1625600"/>
            <a:chOff x="2208213" y="4870450"/>
            <a:chExt cx="2079625" cy="1625600"/>
          </a:xfrm>
        </p:grpSpPr>
        <p:sp>
          <p:nvSpPr>
            <p:cNvPr id="16" name="下矢印 15"/>
            <p:cNvSpPr/>
            <p:nvPr/>
          </p:nvSpPr>
          <p:spPr>
            <a:xfrm rot="17957296">
              <a:off x="2201069" y="5023644"/>
              <a:ext cx="741363" cy="727075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2869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5925" y="4870450"/>
              <a:ext cx="1331913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グループ化 37"/>
          <p:cNvGrpSpPr>
            <a:grpSpLocks/>
          </p:cNvGrpSpPr>
          <p:nvPr/>
        </p:nvGrpSpPr>
        <p:grpSpPr bwMode="auto">
          <a:xfrm>
            <a:off x="28575" y="812800"/>
            <a:ext cx="9101138" cy="2003425"/>
            <a:chOff x="28575" y="812800"/>
            <a:chExt cx="9101138" cy="2003425"/>
          </a:xfrm>
        </p:grpSpPr>
        <p:sp>
          <p:nvSpPr>
            <p:cNvPr id="51" name="角丸四角形 50"/>
            <p:cNvSpPr/>
            <p:nvPr/>
          </p:nvSpPr>
          <p:spPr>
            <a:xfrm>
              <a:off x="28575" y="1016000"/>
              <a:ext cx="9101138" cy="1800225"/>
            </a:xfrm>
            <a:prstGeom prst="roundRect">
              <a:avLst/>
            </a:prstGeom>
            <a:ln w="38100" cmpd="dbl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144463" y="812800"/>
              <a:ext cx="3149600" cy="406400"/>
            </a:xfrm>
            <a:prstGeom prst="roundRect">
              <a:avLst>
                <a:gd name="adj" fmla="val 50000"/>
              </a:avLst>
            </a:prstGeom>
            <a:ln cmpd="dbl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「確認・印刷」のフロー</a:t>
              </a:r>
            </a:p>
          </p:txBody>
        </p:sp>
        <p:grpSp>
          <p:nvGrpSpPr>
            <p:cNvPr id="29724" name="グループ化 47"/>
            <p:cNvGrpSpPr>
              <a:grpSpLocks/>
            </p:cNvGrpSpPr>
            <p:nvPr/>
          </p:nvGrpSpPr>
          <p:grpSpPr bwMode="auto">
            <a:xfrm>
              <a:off x="115888" y="2049463"/>
              <a:ext cx="7562850" cy="752475"/>
              <a:chOff x="101600" y="1778000"/>
              <a:chExt cx="7561943" cy="752141"/>
            </a:xfrm>
          </p:grpSpPr>
          <p:sp>
            <p:nvSpPr>
              <p:cNvPr id="46" name="右中かっこ 45"/>
              <p:cNvSpPr/>
              <p:nvPr/>
            </p:nvSpPr>
            <p:spPr>
              <a:xfrm rot="5400000">
                <a:off x="3688189" y="-1808589"/>
                <a:ext cx="388764" cy="7561943"/>
              </a:xfrm>
              <a:prstGeom prst="rightBrace">
                <a:avLst>
                  <a:gd name="adj1" fmla="val 45652"/>
                  <a:gd name="adj2" fmla="val 50000"/>
                </a:avLst>
              </a:prstGeom>
              <a:ln w="28575">
                <a:solidFill>
                  <a:srgbClr val="0E625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9726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3530066" y="2130031"/>
                <a:ext cx="6976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000">
                    <a:solidFill>
                      <a:srgbClr val="0E6258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確認</a:t>
                </a:r>
              </a:p>
            </p:txBody>
          </p:sp>
        </p:grpSp>
      </p:grpSp>
      <p:grpSp>
        <p:nvGrpSpPr>
          <p:cNvPr id="6" name="グループ化 31"/>
          <p:cNvGrpSpPr>
            <a:grpSpLocks/>
          </p:cNvGrpSpPr>
          <p:nvPr/>
        </p:nvGrpSpPr>
        <p:grpSpPr bwMode="auto">
          <a:xfrm>
            <a:off x="4632325" y="3017838"/>
            <a:ext cx="4211638" cy="3343275"/>
            <a:chOff x="4632325" y="3017838"/>
            <a:chExt cx="4211638" cy="3343275"/>
          </a:xfrm>
        </p:grpSpPr>
        <p:pic>
          <p:nvPicPr>
            <p:cNvPr id="2972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2374" b="4457"/>
            <a:stretch>
              <a:fillRect/>
            </a:stretch>
          </p:blipFill>
          <p:spPr bwMode="auto">
            <a:xfrm>
              <a:off x="4727575" y="3484563"/>
              <a:ext cx="4116388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テキスト ボックス 32"/>
            <p:cNvSpPr txBox="1">
              <a:spLocks noChangeArrowheads="1"/>
            </p:cNvSpPr>
            <p:nvPr/>
          </p:nvSpPr>
          <p:spPr bwMode="auto">
            <a:xfrm>
              <a:off x="4632325" y="3017838"/>
              <a:ext cx="2236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ユーザ情報の確認</a:t>
              </a:r>
            </a:p>
          </p:txBody>
        </p:sp>
      </p:grpSp>
      <p:grpSp>
        <p:nvGrpSpPr>
          <p:cNvPr id="7" name="グループ化 28"/>
          <p:cNvGrpSpPr>
            <a:grpSpLocks/>
          </p:cNvGrpSpPr>
          <p:nvPr/>
        </p:nvGrpSpPr>
        <p:grpSpPr bwMode="auto">
          <a:xfrm>
            <a:off x="201613" y="2997200"/>
            <a:ext cx="4268787" cy="3324225"/>
            <a:chOff x="201613" y="2997200"/>
            <a:chExt cx="4268787" cy="3324225"/>
          </a:xfrm>
        </p:grpSpPr>
        <p:pic>
          <p:nvPicPr>
            <p:cNvPr id="297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196" t="3596" r="2582" b="14755"/>
            <a:stretch>
              <a:fillRect/>
            </a:stretch>
          </p:blipFill>
          <p:spPr bwMode="auto">
            <a:xfrm>
              <a:off x="220663" y="3500438"/>
              <a:ext cx="4249737" cy="282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9" name="テキスト ボックス 16"/>
            <p:cNvSpPr txBox="1">
              <a:spLocks noChangeArrowheads="1"/>
            </p:cNvSpPr>
            <p:nvPr/>
          </p:nvSpPr>
          <p:spPr bwMode="auto">
            <a:xfrm>
              <a:off x="201613" y="2997200"/>
              <a:ext cx="22272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3.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ユーザ</a:t>
              </a:r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ID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の入力</a:t>
              </a:r>
            </a:p>
          </p:txBody>
        </p:sp>
      </p:grpSp>
      <p:sp>
        <p:nvSpPr>
          <p:cNvPr id="297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「確認・印刷」デモ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FFC13-BF9A-4816-8560-0654D5AF29C3}" type="slidenum">
              <a:rPr lang="en-US" altLang="ja-JP"/>
              <a:pPr>
                <a:defRPr/>
              </a:pPr>
              <a:t>17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sp>
        <p:nvSpPr>
          <p:cNvPr id="23" name="角丸四角形 22"/>
          <p:cNvSpPr/>
          <p:nvPr/>
        </p:nvSpPr>
        <p:spPr>
          <a:xfrm>
            <a:off x="3921125" y="1417638"/>
            <a:ext cx="1652588" cy="58102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ユーザ</a:t>
            </a:r>
            <a:r>
              <a:rPr lang="en-US" altLang="ja-JP" sz="1800" dirty="0"/>
              <a:t>ID</a:t>
            </a:r>
            <a:r>
              <a:rPr lang="ja-JP" altLang="en-US" sz="1800" dirty="0"/>
              <a:t>を入力</a:t>
            </a:r>
            <a:endParaRPr lang="en-US" altLang="ja-JP" sz="1800" dirty="0"/>
          </a:p>
          <a:p>
            <a:pPr algn="ctr">
              <a:defRPr/>
            </a:pPr>
            <a:r>
              <a:rPr lang="ja-JP" altLang="en-US" sz="1800" dirty="0"/>
              <a:t>ユーザ情報確認</a:t>
            </a:r>
          </a:p>
        </p:txBody>
      </p:sp>
      <p:cxnSp>
        <p:nvCxnSpPr>
          <p:cNvPr id="27" name="直線矢印コネクタ 26"/>
          <p:cNvCxnSpPr>
            <a:stCxn id="21" idx="3"/>
            <a:endCxn id="22" idx="1"/>
          </p:cNvCxnSpPr>
          <p:nvPr/>
        </p:nvCxnSpPr>
        <p:spPr>
          <a:xfrm>
            <a:off x="1712913" y="1704975"/>
            <a:ext cx="222250" cy="3175"/>
          </a:xfrm>
          <a:prstGeom prst="straightConnector1">
            <a:avLst/>
          </a:prstGeom>
          <a:ln w="38100">
            <a:tailEnd type="triangle" w="lg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28"/>
          <p:cNvGrpSpPr>
            <a:grpSpLocks/>
          </p:cNvGrpSpPr>
          <p:nvPr/>
        </p:nvGrpSpPr>
        <p:grpSpPr bwMode="auto">
          <a:xfrm>
            <a:off x="87313" y="1417638"/>
            <a:ext cx="8997950" cy="581025"/>
            <a:chOff x="87313" y="1417638"/>
            <a:chExt cx="8997950" cy="581025"/>
          </a:xfrm>
        </p:grpSpPr>
        <p:sp>
          <p:nvSpPr>
            <p:cNvPr id="21" name="角丸四角形 20"/>
            <p:cNvSpPr/>
            <p:nvPr/>
          </p:nvSpPr>
          <p:spPr>
            <a:xfrm>
              <a:off x="87313" y="1417638"/>
              <a:ext cx="1625600" cy="576262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800" dirty="0"/>
                <a:t>HOME</a:t>
              </a:r>
              <a:r>
                <a:rPr lang="ja-JP" altLang="en-US" sz="1800" dirty="0"/>
                <a:t>画面で</a:t>
              </a:r>
              <a:endParaRPr lang="en-US" altLang="ja-JP" sz="1800" dirty="0"/>
            </a:p>
            <a:p>
              <a:pPr algn="ctr">
                <a:defRPr/>
              </a:pPr>
              <a:r>
                <a:rPr lang="ja-JP" altLang="en-US" sz="1800" dirty="0"/>
                <a:t>「</a:t>
              </a:r>
              <a:r>
                <a:rPr lang="en-US" altLang="ja-JP" sz="1800" dirty="0"/>
                <a:t>CROSS</a:t>
              </a:r>
              <a:r>
                <a:rPr lang="ja-JP" altLang="en-US" sz="1800" dirty="0"/>
                <a:t>」選択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1935163" y="1420813"/>
              <a:ext cx="1757362" cy="57467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800" dirty="0"/>
                <a:t>「</a:t>
              </a:r>
              <a:r>
                <a:rPr lang="en-US" altLang="ja-JP" sz="1800" dirty="0"/>
                <a:t>ID</a:t>
              </a:r>
              <a:r>
                <a:rPr lang="ja-JP" altLang="en-US" sz="1800" dirty="0"/>
                <a:t>検索」を選択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5815013" y="1423988"/>
              <a:ext cx="1863725" cy="57467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800" dirty="0"/>
                <a:t>様子を見たい</a:t>
              </a:r>
              <a:endParaRPr lang="en-US" altLang="ja-JP" sz="1800" dirty="0"/>
            </a:p>
            <a:p>
              <a:pPr algn="ctr">
                <a:defRPr/>
              </a:pPr>
              <a:r>
                <a:rPr lang="ja-JP" altLang="en-US" sz="1800" dirty="0"/>
                <a:t>日の年月日を入力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7894638" y="1431925"/>
              <a:ext cx="1190625" cy="56038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800" dirty="0"/>
                <a:t>印刷</a:t>
              </a:r>
            </a:p>
          </p:txBody>
        </p:sp>
        <p:cxnSp>
          <p:nvCxnSpPr>
            <p:cNvPr id="28" name="直線矢印コネクタ 27"/>
            <p:cNvCxnSpPr>
              <a:stCxn id="22" idx="3"/>
              <a:endCxn id="23" idx="1"/>
            </p:cNvCxnSpPr>
            <p:nvPr/>
          </p:nvCxnSpPr>
          <p:spPr>
            <a:xfrm>
              <a:off x="3692525" y="1708150"/>
              <a:ext cx="228600" cy="0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stCxn id="23" idx="3"/>
              <a:endCxn id="24" idx="1"/>
            </p:cNvCxnSpPr>
            <p:nvPr/>
          </p:nvCxnSpPr>
          <p:spPr>
            <a:xfrm>
              <a:off x="5573713" y="1708150"/>
              <a:ext cx="241300" cy="3175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>
              <a:stCxn id="24" idx="3"/>
              <a:endCxn id="25" idx="1"/>
            </p:cNvCxnSpPr>
            <p:nvPr/>
          </p:nvCxnSpPr>
          <p:spPr>
            <a:xfrm>
              <a:off x="7678738" y="1711325"/>
              <a:ext cx="215900" cy="1588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角丸四角形 18"/>
          <p:cNvSpPr/>
          <p:nvPr/>
        </p:nvSpPr>
        <p:spPr>
          <a:xfrm>
            <a:off x="331788" y="4249738"/>
            <a:ext cx="2430462" cy="39211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3721100" y="3878263"/>
            <a:ext cx="711200" cy="384175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962650" y="4405313"/>
            <a:ext cx="1808163" cy="623887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6275388" y="5192713"/>
            <a:ext cx="581025" cy="34131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グループ化 35"/>
          <p:cNvGrpSpPr>
            <a:grpSpLocks/>
          </p:cNvGrpSpPr>
          <p:nvPr/>
        </p:nvGrpSpPr>
        <p:grpSpPr bwMode="auto">
          <a:xfrm>
            <a:off x="28575" y="812800"/>
            <a:ext cx="9101138" cy="2003425"/>
            <a:chOff x="28575" y="812800"/>
            <a:chExt cx="9101138" cy="2003425"/>
          </a:xfrm>
        </p:grpSpPr>
        <p:sp>
          <p:nvSpPr>
            <p:cNvPr id="51" name="角丸四角形 50"/>
            <p:cNvSpPr/>
            <p:nvPr/>
          </p:nvSpPr>
          <p:spPr>
            <a:xfrm>
              <a:off x="28575" y="1016000"/>
              <a:ext cx="9101138" cy="1800225"/>
            </a:xfrm>
            <a:prstGeom prst="roundRect">
              <a:avLst/>
            </a:prstGeom>
            <a:ln w="38100" cmpd="dbl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0751" name="グループ化 47"/>
            <p:cNvGrpSpPr>
              <a:grpSpLocks/>
            </p:cNvGrpSpPr>
            <p:nvPr/>
          </p:nvGrpSpPr>
          <p:grpSpPr bwMode="auto">
            <a:xfrm>
              <a:off x="115888" y="2049463"/>
              <a:ext cx="7562850" cy="752475"/>
              <a:chOff x="101600" y="1778000"/>
              <a:chExt cx="7561943" cy="752141"/>
            </a:xfrm>
          </p:grpSpPr>
          <p:sp>
            <p:nvSpPr>
              <p:cNvPr id="46" name="右中かっこ 45"/>
              <p:cNvSpPr/>
              <p:nvPr/>
            </p:nvSpPr>
            <p:spPr>
              <a:xfrm rot="5400000">
                <a:off x="3688189" y="-1808589"/>
                <a:ext cx="388764" cy="7561943"/>
              </a:xfrm>
              <a:prstGeom prst="rightBrace">
                <a:avLst>
                  <a:gd name="adj1" fmla="val 45652"/>
                  <a:gd name="adj2" fmla="val 50000"/>
                </a:avLst>
              </a:prstGeom>
              <a:ln w="28575">
                <a:solidFill>
                  <a:srgbClr val="0E625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754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3530066" y="2130031"/>
                <a:ext cx="6976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000">
                    <a:solidFill>
                      <a:srgbClr val="0E6258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確認</a:t>
                </a:r>
              </a:p>
            </p:txBody>
          </p:sp>
        </p:grpSp>
        <p:sp>
          <p:nvSpPr>
            <p:cNvPr id="50" name="角丸四角形 49"/>
            <p:cNvSpPr/>
            <p:nvPr/>
          </p:nvSpPr>
          <p:spPr>
            <a:xfrm>
              <a:off x="144463" y="812800"/>
              <a:ext cx="3149600" cy="406400"/>
            </a:xfrm>
            <a:prstGeom prst="roundRect">
              <a:avLst>
                <a:gd name="adj" fmla="val 50000"/>
              </a:avLst>
            </a:prstGeom>
            <a:ln cmpd="dbl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「確認・印刷」のフロー</a:t>
              </a:r>
            </a:p>
          </p:txBody>
        </p:sp>
      </p:grpSp>
      <p:grpSp>
        <p:nvGrpSpPr>
          <p:cNvPr id="6" name="グループ化 28"/>
          <p:cNvGrpSpPr>
            <a:grpSpLocks/>
          </p:cNvGrpSpPr>
          <p:nvPr/>
        </p:nvGrpSpPr>
        <p:grpSpPr bwMode="auto">
          <a:xfrm>
            <a:off x="190500" y="3009900"/>
            <a:ext cx="4238625" cy="3327400"/>
            <a:chOff x="190500" y="3009900"/>
            <a:chExt cx="4238625" cy="3327400"/>
          </a:xfrm>
        </p:grpSpPr>
        <p:pic>
          <p:nvPicPr>
            <p:cNvPr id="3074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546" t="7059" b="6538"/>
            <a:stretch>
              <a:fillRect/>
            </a:stretch>
          </p:blipFill>
          <p:spPr bwMode="auto">
            <a:xfrm>
              <a:off x="204788" y="3500438"/>
              <a:ext cx="4224337" cy="283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9" name="テキスト ボックス 16"/>
            <p:cNvSpPr txBox="1">
              <a:spLocks noChangeArrowheads="1"/>
            </p:cNvSpPr>
            <p:nvPr/>
          </p:nvSpPr>
          <p:spPr bwMode="auto">
            <a:xfrm>
              <a:off x="190500" y="3009900"/>
              <a:ext cx="39481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4.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様子を見たい日</a:t>
              </a:r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(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年月日</a:t>
              </a:r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)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の入力</a:t>
              </a:r>
            </a:p>
          </p:txBody>
        </p:sp>
      </p:grpSp>
      <p:sp>
        <p:nvSpPr>
          <p:cNvPr id="3072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「確認・印刷」デモ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291EB-9D25-4D52-A04A-6848F6A154F9}" type="slidenum">
              <a:rPr lang="en-US" altLang="ja-JP"/>
              <a:pPr>
                <a:defRPr/>
              </a:pPr>
              <a:t>18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sp>
        <p:nvSpPr>
          <p:cNvPr id="24" name="角丸四角形 23"/>
          <p:cNvSpPr/>
          <p:nvPr/>
        </p:nvSpPr>
        <p:spPr>
          <a:xfrm>
            <a:off x="5815013" y="1423988"/>
            <a:ext cx="1863725" cy="5746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様子を見たい</a:t>
            </a:r>
            <a:endParaRPr lang="en-US" altLang="ja-JP" sz="1800" dirty="0"/>
          </a:p>
          <a:p>
            <a:pPr algn="ctr">
              <a:defRPr/>
            </a:pPr>
            <a:r>
              <a:rPr lang="ja-JP" altLang="en-US" sz="1800" dirty="0"/>
              <a:t>日の年月日を入力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7894638" y="1431925"/>
            <a:ext cx="1190625" cy="56038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/>
              <a:t>印刷</a:t>
            </a:r>
          </a:p>
        </p:txBody>
      </p:sp>
      <p:grpSp>
        <p:nvGrpSpPr>
          <p:cNvPr id="7" name="グループ化 31"/>
          <p:cNvGrpSpPr>
            <a:grpSpLocks/>
          </p:cNvGrpSpPr>
          <p:nvPr/>
        </p:nvGrpSpPr>
        <p:grpSpPr bwMode="auto">
          <a:xfrm>
            <a:off x="87313" y="1417638"/>
            <a:ext cx="7807325" cy="581025"/>
            <a:chOff x="87313" y="1417638"/>
            <a:chExt cx="7807325" cy="581025"/>
          </a:xfrm>
        </p:grpSpPr>
        <p:sp>
          <p:nvSpPr>
            <p:cNvPr id="21" name="角丸四角形 20"/>
            <p:cNvSpPr/>
            <p:nvPr/>
          </p:nvSpPr>
          <p:spPr>
            <a:xfrm>
              <a:off x="87313" y="1417638"/>
              <a:ext cx="1625600" cy="576262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800" dirty="0"/>
                <a:t>HOME</a:t>
              </a:r>
              <a:r>
                <a:rPr lang="ja-JP" altLang="en-US" sz="1800" dirty="0"/>
                <a:t>画面で</a:t>
              </a:r>
              <a:endParaRPr lang="en-US" altLang="ja-JP" sz="1800" dirty="0"/>
            </a:p>
            <a:p>
              <a:pPr algn="ctr">
                <a:defRPr/>
              </a:pPr>
              <a:r>
                <a:rPr lang="ja-JP" altLang="en-US" sz="1800" dirty="0"/>
                <a:t>「</a:t>
              </a:r>
              <a:r>
                <a:rPr lang="en-US" altLang="ja-JP" sz="1800" dirty="0"/>
                <a:t>CROSS</a:t>
              </a:r>
              <a:r>
                <a:rPr lang="ja-JP" altLang="en-US" sz="1800" dirty="0"/>
                <a:t>」選択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1935163" y="1420813"/>
              <a:ext cx="1757362" cy="57467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800" dirty="0"/>
                <a:t>「</a:t>
              </a:r>
              <a:r>
                <a:rPr lang="en-US" altLang="ja-JP" sz="1800" dirty="0"/>
                <a:t>ID</a:t>
              </a:r>
              <a:r>
                <a:rPr lang="ja-JP" altLang="en-US" sz="1800" dirty="0"/>
                <a:t>検索」を選択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921125" y="1417638"/>
              <a:ext cx="1652588" cy="58102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800" dirty="0"/>
                <a:t>ユーザ</a:t>
              </a:r>
              <a:r>
                <a:rPr lang="en-US" altLang="ja-JP" sz="1800" dirty="0"/>
                <a:t>ID</a:t>
              </a:r>
              <a:r>
                <a:rPr lang="ja-JP" altLang="en-US" sz="1800" dirty="0"/>
                <a:t>を入力</a:t>
              </a:r>
              <a:endParaRPr lang="en-US" altLang="ja-JP" sz="1800" dirty="0"/>
            </a:p>
            <a:p>
              <a:pPr algn="ctr">
                <a:defRPr/>
              </a:pPr>
              <a:r>
                <a:rPr lang="ja-JP" altLang="en-US" sz="1800" dirty="0"/>
                <a:t>ユーザ情報確認</a:t>
              </a:r>
            </a:p>
          </p:txBody>
        </p:sp>
        <p:cxnSp>
          <p:nvCxnSpPr>
            <p:cNvPr id="27" name="直線矢印コネクタ 26"/>
            <p:cNvCxnSpPr>
              <a:stCxn id="21" idx="3"/>
              <a:endCxn id="22" idx="1"/>
            </p:cNvCxnSpPr>
            <p:nvPr/>
          </p:nvCxnSpPr>
          <p:spPr>
            <a:xfrm>
              <a:off x="1712913" y="1704975"/>
              <a:ext cx="222250" cy="3175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22" idx="3"/>
              <a:endCxn id="23" idx="1"/>
            </p:cNvCxnSpPr>
            <p:nvPr/>
          </p:nvCxnSpPr>
          <p:spPr>
            <a:xfrm>
              <a:off x="3692525" y="1708150"/>
              <a:ext cx="228600" cy="0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stCxn id="23" idx="3"/>
              <a:endCxn id="24" idx="1"/>
            </p:cNvCxnSpPr>
            <p:nvPr/>
          </p:nvCxnSpPr>
          <p:spPr>
            <a:xfrm>
              <a:off x="5573713" y="1708150"/>
              <a:ext cx="241300" cy="3175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>
              <a:stCxn id="24" idx="3"/>
              <a:endCxn id="25" idx="1"/>
            </p:cNvCxnSpPr>
            <p:nvPr/>
          </p:nvCxnSpPr>
          <p:spPr>
            <a:xfrm>
              <a:off x="7678738" y="1711325"/>
              <a:ext cx="215900" cy="1588"/>
            </a:xfrm>
            <a:prstGeom prst="straightConnector1">
              <a:avLst/>
            </a:prstGeom>
            <a:ln w="38100">
              <a:tailEnd type="triangle" w="lg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角丸四角形 18"/>
          <p:cNvSpPr/>
          <p:nvPr/>
        </p:nvSpPr>
        <p:spPr>
          <a:xfrm>
            <a:off x="360363" y="3941763"/>
            <a:ext cx="2432050" cy="668337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3851275" y="3971925"/>
            <a:ext cx="609600" cy="288925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" name="グループ化 31"/>
          <p:cNvGrpSpPr>
            <a:grpSpLocks/>
          </p:cNvGrpSpPr>
          <p:nvPr/>
        </p:nvGrpSpPr>
        <p:grpSpPr bwMode="auto">
          <a:xfrm>
            <a:off x="1392238" y="4594225"/>
            <a:ext cx="3195637" cy="1838325"/>
            <a:chOff x="1392238" y="4594225"/>
            <a:chExt cx="3195637" cy="1838325"/>
          </a:xfrm>
        </p:grpSpPr>
        <p:sp>
          <p:nvSpPr>
            <p:cNvPr id="40" name="下矢印 39"/>
            <p:cNvSpPr/>
            <p:nvPr/>
          </p:nvSpPr>
          <p:spPr>
            <a:xfrm rot="20168772">
              <a:off x="1392238" y="4594225"/>
              <a:ext cx="739775" cy="727075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pic>
          <p:nvPicPr>
            <p:cNvPr id="3074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t="3615" b="11208"/>
            <a:stretch>
              <a:fillRect/>
            </a:stretch>
          </p:blipFill>
          <p:spPr bwMode="auto">
            <a:xfrm>
              <a:off x="1828800" y="5233988"/>
              <a:ext cx="2759075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グループ化 34"/>
          <p:cNvGrpSpPr>
            <a:grpSpLocks/>
          </p:cNvGrpSpPr>
          <p:nvPr/>
        </p:nvGrpSpPr>
        <p:grpSpPr bwMode="auto">
          <a:xfrm>
            <a:off x="4699000" y="3048000"/>
            <a:ext cx="2222500" cy="1981200"/>
            <a:chOff x="4699000" y="3048000"/>
            <a:chExt cx="2222305" cy="1981261"/>
          </a:xfrm>
        </p:grpSpPr>
        <p:sp>
          <p:nvSpPr>
            <p:cNvPr id="30737" name="テキスト ボックス 32"/>
            <p:cNvSpPr txBox="1">
              <a:spLocks noChangeArrowheads="1"/>
            </p:cNvSpPr>
            <p:nvPr/>
          </p:nvSpPr>
          <p:spPr bwMode="auto">
            <a:xfrm>
              <a:off x="4699000" y="3048000"/>
              <a:ext cx="9413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5.</a:t>
              </a:r>
              <a:r>
                <a:rPr lang="ja-JP" altLang="en-US" sz="2000">
                  <a:solidFill>
                    <a:srgbClr val="0E6258"/>
                  </a:solidFill>
                  <a:latin typeface="HG丸ｺﾞｼｯｸM-PRO" pitchFamily="50" charset="-128"/>
                  <a:ea typeface="HG丸ｺﾞｼｯｸM-PRO" pitchFamily="50" charset="-128"/>
                </a:rPr>
                <a:t>印刷</a:t>
              </a:r>
            </a:p>
          </p:txBody>
        </p:sp>
        <p:pic>
          <p:nvPicPr>
            <p:cNvPr id="3073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5888" t="4457" b="8621"/>
            <a:stretch>
              <a:fillRect/>
            </a:stretch>
          </p:blipFill>
          <p:spPr bwMode="auto">
            <a:xfrm>
              <a:off x="4713288" y="3500438"/>
              <a:ext cx="2208017" cy="152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グループ化 38"/>
          <p:cNvGrpSpPr>
            <a:grpSpLocks/>
          </p:cNvGrpSpPr>
          <p:nvPr/>
        </p:nvGrpSpPr>
        <p:grpSpPr bwMode="auto">
          <a:xfrm>
            <a:off x="6388100" y="2890838"/>
            <a:ext cx="2614613" cy="3700462"/>
            <a:chOff x="6387755" y="2890350"/>
            <a:chExt cx="2615565" cy="3700362"/>
          </a:xfrm>
        </p:grpSpPr>
        <p:pic>
          <p:nvPicPr>
            <p:cNvPr id="30757" name="Picture 37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6387755" y="2890350"/>
              <a:ext cx="2615565" cy="3700362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30736" name="テキスト ボックス 37"/>
            <p:cNvSpPr txBox="1">
              <a:spLocks noChangeArrowheads="1"/>
            </p:cNvSpPr>
            <p:nvPr/>
          </p:nvSpPr>
          <p:spPr bwMode="auto">
            <a:xfrm>
              <a:off x="7637900" y="5551454"/>
              <a:ext cx="11079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HG丸ｺﾞｼｯｸM-PRO" pitchFamily="50" charset="-128"/>
                  <a:ea typeface="HG丸ｺﾞｼｯｸM-PRO" pitchFamily="50" charset="-128"/>
                </a:rPr>
                <a:t>印刷例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1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534988" y="2867025"/>
            <a:ext cx="4886325" cy="1360488"/>
            <a:chOff x="4020458" y="2297052"/>
            <a:chExt cx="4934856" cy="1287975"/>
          </a:xfrm>
        </p:grpSpPr>
        <p:sp>
          <p:nvSpPr>
            <p:cNvPr id="25" name="雲 24"/>
            <p:cNvSpPr/>
            <p:nvPr/>
          </p:nvSpPr>
          <p:spPr>
            <a:xfrm>
              <a:off x="4020458" y="2297052"/>
              <a:ext cx="4934856" cy="1287975"/>
            </a:xfrm>
            <a:prstGeom prst="cloud">
              <a:avLst/>
            </a:prstGeom>
            <a:ln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　　</a:t>
              </a:r>
            </a:p>
          </p:txBody>
        </p:sp>
        <p:sp>
          <p:nvSpPr>
            <p:cNvPr id="26" name="円/楕円 25"/>
            <p:cNvSpPr/>
            <p:nvPr/>
          </p:nvSpPr>
          <p:spPr>
            <a:xfrm rot="20761816">
              <a:off x="7605363" y="2627687"/>
              <a:ext cx="1146335" cy="580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770" name="正方形/長方形 9"/>
            <p:cNvSpPr>
              <a:spLocks noChangeArrowheads="1"/>
            </p:cNvSpPr>
            <p:nvPr/>
          </p:nvSpPr>
          <p:spPr bwMode="auto">
            <a:xfrm>
              <a:off x="4317999" y="2586113"/>
              <a:ext cx="4521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これで遠くからでもおばあちゃんを</a:t>
              </a:r>
              <a:endParaRPr lang="en-US" altLang="ja-JP" sz="200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見守ることができて安心だね</a:t>
              </a:r>
              <a:endParaRPr lang="ja-JP" altLang="en-US" sz="2000"/>
            </a:p>
          </p:txBody>
        </p:sp>
      </p:grpSp>
      <p:sp>
        <p:nvSpPr>
          <p:cNvPr id="317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まとめ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901700"/>
            <a:ext cx="6880225" cy="5270500"/>
          </a:xfrm>
        </p:spPr>
        <p:txBody>
          <a:bodyPr/>
          <a:lstStyle/>
          <a:p>
            <a:pPr eaLnBrk="1" hangingPunct="1">
              <a:buClr>
                <a:srgbClr val="138677"/>
              </a:buClr>
              <a:defRPr/>
            </a:pPr>
            <a:r>
              <a:rPr lang="ja-JP" altLang="en-US" dirty="0" smtClean="0">
                <a:solidFill>
                  <a:srgbClr val="138677"/>
                </a:solidFill>
              </a:rPr>
              <a:t>　　　　　　　　　</a:t>
            </a:r>
            <a:r>
              <a:rPr lang="ja-JP" altLang="en-US" dirty="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のメリット</a:t>
            </a:r>
            <a:endParaRPr lang="en-US" altLang="ja-JP" dirty="0" smtClean="0">
              <a:solidFill>
                <a:srgbClr val="138677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  <a:defRPr/>
            </a:pPr>
            <a:endParaRPr lang="en-US" altLang="ja-JP" sz="1000" dirty="0" smtClean="0">
              <a:solidFill>
                <a:srgbClr val="138677"/>
              </a:solidFill>
            </a:endParaRPr>
          </a:p>
          <a:p>
            <a:pPr marL="806450" lvl="1" indent="-342900" eaLnBrk="1" hangingPunct="1"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遠隔から高齢者の様子を見守ることができる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2" eaLnBrk="1" hangingPunct="1"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多くの高齢者を見守ることができる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2" eaLnBrk="1" hangingPunct="1"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介護士の負担を軽減できる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920750" lvl="1" indent="-457200" eaLnBrk="1" hangingPunct="1">
              <a:buClr>
                <a:srgbClr val="FF0066"/>
              </a:buClr>
              <a:buFontTx/>
              <a:buAutoNum type="arabicPeriod"/>
              <a:defRPr/>
            </a:pPr>
            <a:endParaRPr lang="en-US" altLang="ja-JP" dirty="0" smtClean="0"/>
          </a:p>
          <a:p>
            <a:pPr marL="920750" lvl="1" indent="-457200" eaLnBrk="1" hangingPunct="1">
              <a:buClr>
                <a:srgbClr val="FF0066"/>
              </a:buClr>
              <a:buFontTx/>
              <a:buAutoNum type="arabicPeriod"/>
              <a:defRPr/>
            </a:pPr>
            <a:endParaRPr lang="en-US" altLang="ja-JP" dirty="0" smtClean="0"/>
          </a:p>
          <a:p>
            <a:pPr marL="463550" lvl="1" indent="0" eaLnBrk="1" hangingPunct="1">
              <a:buClr>
                <a:srgbClr val="FF0066"/>
              </a:buClr>
              <a:buFontTx/>
              <a:buNone/>
              <a:defRPr/>
            </a:pPr>
            <a:endParaRPr lang="en-US" altLang="ja-JP" dirty="0" smtClean="0"/>
          </a:p>
          <a:p>
            <a:pPr marL="463550" lvl="1" indent="0" eaLnBrk="1" hangingPunct="1">
              <a:buClr>
                <a:srgbClr val="FF0066"/>
              </a:buClr>
              <a:buFontTx/>
              <a:buNone/>
              <a:defRPr/>
            </a:pPr>
            <a:endParaRPr lang="en-US" altLang="ja-JP" dirty="0" smtClean="0"/>
          </a:p>
          <a:p>
            <a:pPr marL="920750" lvl="1" indent="-457200" eaLnBrk="1" hangingPunct="1">
              <a:buClr>
                <a:srgbClr val="FF0066"/>
              </a:buClr>
              <a:buFontTx/>
              <a:buAutoNum type="arabicPeriod"/>
              <a:defRPr/>
            </a:pPr>
            <a:endParaRPr lang="en-US" altLang="ja-JP" dirty="0" smtClean="0"/>
          </a:p>
          <a:p>
            <a:pPr eaLnBrk="1" hangingPunct="1">
              <a:buClr>
                <a:srgbClr val="138677"/>
              </a:buClr>
              <a:defRPr/>
            </a:pPr>
            <a:r>
              <a:rPr lang="ja-JP" altLang="en-US" dirty="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さらに社会に貢献するために</a:t>
            </a:r>
          </a:p>
          <a:p>
            <a:pPr marL="920750" lvl="1" indent="-457200" eaLnBrk="1" hangingPunct="1">
              <a:buFontTx/>
              <a:buBlip>
                <a:blip r:embed="rId3"/>
              </a:buBlip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近隣施設の協力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介護施設との連携による見守り強化</a:t>
            </a:r>
          </a:p>
          <a:p>
            <a:pPr marL="920750" lvl="1" indent="-457200" eaLnBrk="1" hangingPunct="1">
              <a:buFontTx/>
              <a:buBlip>
                <a:blip r:embed="rId3"/>
              </a:buBlip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利用箇所の応用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2" eaLnBrk="1" hangingPunct="1">
              <a:buFontTx/>
              <a:buBlip>
                <a:blip r:embed="rId4"/>
              </a:buBlip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留守番中の子供 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/ 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医療現場の入院患者の見守り</a:t>
            </a:r>
          </a:p>
          <a:p>
            <a:pPr marL="920750" lvl="1" indent="-457200" eaLnBrk="1" hangingPunct="1">
              <a:buFontTx/>
              <a:buNone/>
              <a:defRPr/>
            </a:pP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DFC11-B0AD-4CCA-9AE3-8F2628612FDF}" type="slidenum">
              <a:rPr lang="en-US" altLang="ja-JP"/>
              <a:pPr>
                <a:defRPr/>
              </a:pPr>
              <a:t>19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6" name="図 5" descr="cross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844550"/>
            <a:ext cx="15890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グループ化 41"/>
          <p:cNvGrpSpPr>
            <a:grpSpLocks/>
          </p:cNvGrpSpPr>
          <p:nvPr/>
        </p:nvGrpSpPr>
        <p:grpSpPr bwMode="auto">
          <a:xfrm>
            <a:off x="5054600" y="1300163"/>
            <a:ext cx="4006850" cy="3497262"/>
            <a:chOff x="1387866" y="751390"/>
            <a:chExt cx="6039460" cy="5267866"/>
          </a:xfrm>
        </p:grpSpPr>
        <p:pic>
          <p:nvPicPr>
            <p:cNvPr id="31753" name="Picture 2" descr="http://2.bp.blogspot.com/-m-iivGZ3i74/T-UolUauX8I/AAAAAAAAFo4/Rx6Cj-I7vwg/s1600/boy_happ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7866" y="3726740"/>
              <a:ext cx="1553079" cy="17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0" descr="http://1.bp.blogspot.com/-ja2JJ7RFmh4/T0NQwLkmxiI/AAAAAAAAEWM/BKrmq977Ar4/s1600/obaasan_smil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1637" y="751390"/>
              <a:ext cx="1624586" cy="160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26993" y="3891023"/>
              <a:ext cx="1575889" cy="140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テキスト ボックス 13"/>
            <p:cNvSpPr txBox="1">
              <a:spLocks noChangeArrowheads="1"/>
            </p:cNvSpPr>
            <p:nvPr/>
          </p:nvSpPr>
          <p:spPr bwMode="auto">
            <a:xfrm>
              <a:off x="3902285" y="5517428"/>
              <a:ext cx="886562" cy="50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確認</a:t>
              </a:r>
            </a:p>
          </p:txBody>
        </p:sp>
        <p:sp>
          <p:nvSpPr>
            <p:cNvPr id="31757" name="テキスト ボックス 14"/>
            <p:cNvSpPr txBox="1">
              <a:spLocks noChangeArrowheads="1"/>
            </p:cNvSpPr>
            <p:nvPr/>
          </p:nvSpPr>
          <p:spPr bwMode="auto">
            <a:xfrm>
              <a:off x="1520923" y="2233751"/>
              <a:ext cx="1179290" cy="50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見守り</a:t>
              </a:r>
            </a:p>
          </p:txBody>
        </p:sp>
        <p:pic>
          <p:nvPicPr>
            <p:cNvPr id="31758" name="図 15" descr="icon_5p_192 (3)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15151">
              <a:off x="4526063" y="1610903"/>
              <a:ext cx="1033414" cy="1033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図 16" descr="cross_logo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5398" y="3136414"/>
              <a:ext cx="2653278" cy="85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環状矢印 50"/>
            <p:cNvSpPr/>
            <p:nvPr/>
          </p:nvSpPr>
          <p:spPr bwMode="auto">
            <a:xfrm rot="16091582" flipV="1">
              <a:off x="3858293" y="1654138"/>
              <a:ext cx="3142069" cy="3416937"/>
            </a:xfrm>
            <a:prstGeom prst="circularArrow">
              <a:avLst>
                <a:gd name="adj1" fmla="val 9454"/>
                <a:gd name="adj2" fmla="val 1585646"/>
                <a:gd name="adj3" fmla="val 19717797"/>
                <a:gd name="adj4" fmla="val 16130824"/>
                <a:gd name="adj5" fmla="val 1237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2" name="環状矢印 51"/>
            <p:cNvSpPr/>
            <p:nvPr/>
          </p:nvSpPr>
          <p:spPr bwMode="auto">
            <a:xfrm rot="21449922">
              <a:off x="3503113" y="2231557"/>
              <a:ext cx="3096300" cy="2788167"/>
            </a:xfrm>
            <a:prstGeom prst="circularArrow">
              <a:avLst>
                <a:gd name="adj1" fmla="val 9387"/>
                <a:gd name="adj2" fmla="val 1144661"/>
                <a:gd name="adj3" fmla="val 20747608"/>
                <a:gd name="adj4" fmla="val 17943677"/>
                <a:gd name="adj5" fmla="val 132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1762" name="テキスト ボックス 12"/>
            <p:cNvSpPr txBox="1">
              <a:spLocks noChangeArrowheads="1"/>
            </p:cNvSpPr>
            <p:nvPr/>
          </p:nvSpPr>
          <p:spPr bwMode="auto">
            <a:xfrm>
              <a:off x="6540766" y="2228435"/>
              <a:ext cx="886560" cy="50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質問</a:t>
              </a:r>
            </a:p>
          </p:txBody>
        </p:sp>
        <p:sp>
          <p:nvSpPr>
            <p:cNvPr id="55" name="環状矢印 54"/>
            <p:cNvSpPr/>
            <p:nvPr/>
          </p:nvSpPr>
          <p:spPr bwMode="auto">
            <a:xfrm rot="2923596" flipV="1">
              <a:off x="2883325" y="1791354"/>
              <a:ext cx="3452928" cy="4256814"/>
            </a:xfrm>
            <a:prstGeom prst="circularArrow">
              <a:avLst>
                <a:gd name="adj1" fmla="val 8098"/>
                <a:gd name="adj2" fmla="val 1585646"/>
                <a:gd name="adj3" fmla="val 19875596"/>
                <a:gd name="adj4" fmla="val 16716036"/>
                <a:gd name="adj5" fmla="val 1163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6" name="環状矢印 55"/>
            <p:cNvSpPr/>
            <p:nvPr/>
          </p:nvSpPr>
          <p:spPr bwMode="auto">
            <a:xfrm rot="7386289">
              <a:off x="2321065" y="1475814"/>
              <a:ext cx="3603574" cy="3952927"/>
            </a:xfrm>
            <a:prstGeom prst="circularArrow">
              <a:avLst>
                <a:gd name="adj1" fmla="val 7651"/>
                <a:gd name="adj2" fmla="val 1144661"/>
                <a:gd name="adj3" fmla="val 20709190"/>
                <a:gd name="adj4" fmla="val 17239122"/>
                <a:gd name="adj5" fmla="val 1325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7" name="環状矢印 56"/>
            <p:cNvSpPr/>
            <p:nvPr/>
          </p:nvSpPr>
          <p:spPr bwMode="auto">
            <a:xfrm rot="5400000" flipH="1" flipV="1">
              <a:off x="2109155" y="1704384"/>
              <a:ext cx="3163589" cy="3323618"/>
            </a:xfrm>
            <a:prstGeom prst="circularArrow">
              <a:avLst>
                <a:gd name="adj1" fmla="val 10142"/>
                <a:gd name="adj2" fmla="val 2110816"/>
                <a:gd name="adj3" fmla="val 19352789"/>
                <a:gd name="adj4" fmla="val 15802527"/>
                <a:gd name="adj5" fmla="val 11361"/>
              </a:avLst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1766" name="テキスト ボックス 13"/>
            <p:cNvSpPr txBox="1">
              <a:spLocks noChangeArrowheads="1"/>
            </p:cNvSpPr>
            <p:nvPr/>
          </p:nvSpPr>
          <p:spPr bwMode="auto">
            <a:xfrm>
              <a:off x="3898389" y="4202462"/>
              <a:ext cx="886560" cy="50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印刷</a:t>
              </a:r>
            </a:p>
          </p:txBody>
        </p:sp>
        <p:sp>
          <p:nvSpPr>
            <p:cNvPr id="31767" name="テキスト ボックス 12"/>
            <p:cNvSpPr txBox="1">
              <a:spLocks noChangeArrowheads="1"/>
            </p:cNvSpPr>
            <p:nvPr/>
          </p:nvSpPr>
          <p:spPr bwMode="auto">
            <a:xfrm>
              <a:off x="4739296" y="2540990"/>
              <a:ext cx="886560" cy="50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入力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健太君の心配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4E6FC-0E68-4A7B-B4A0-8F73D72CB79F}" type="slidenum">
              <a:rPr lang="en-US" altLang="ja-JP"/>
              <a:pPr>
                <a:defRPr/>
              </a:pPr>
              <a:t>2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14342" name="Picture 2" descr="http://3.bp.blogspot.com/-icj_qNhlo34/T-UomLzKkGI/AAAAAAAAFpA/VekBkeKHbGY/s1600/boy_s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7938"/>
            <a:ext cx="2236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グループ化 8"/>
          <p:cNvGrpSpPr>
            <a:grpSpLocks/>
          </p:cNvGrpSpPr>
          <p:nvPr/>
        </p:nvGrpSpPr>
        <p:grpSpPr bwMode="auto">
          <a:xfrm>
            <a:off x="6602413" y="2084388"/>
            <a:ext cx="2192337" cy="2205037"/>
            <a:chOff x="6602506" y="2084294"/>
            <a:chExt cx="2191870" cy="2205318"/>
          </a:xfrm>
        </p:grpSpPr>
        <p:sp>
          <p:nvSpPr>
            <p:cNvPr id="8" name="雲形吹き出し 7"/>
            <p:cNvSpPr/>
            <p:nvPr/>
          </p:nvSpPr>
          <p:spPr>
            <a:xfrm>
              <a:off x="6602506" y="2084294"/>
              <a:ext cx="2191870" cy="2205318"/>
            </a:xfrm>
            <a:prstGeom prst="cloudCallout">
              <a:avLst>
                <a:gd name="adj1" fmla="val -28887"/>
                <a:gd name="adj2" fmla="val 62500"/>
              </a:avLst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4345" name="Picture 4" descr="http://1.bp.blogspot.com/-k5W6CzWb714/T0NQw9zoyzI/AAAAAAAAEWQ/_EdDn_7TC74/s1600/obaasan_st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57676" y="2369354"/>
              <a:ext cx="864347" cy="1687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ctrTitle"/>
          </p:nvPr>
        </p:nvSpPr>
        <p:spPr>
          <a:xfrm>
            <a:off x="542925" y="1833563"/>
            <a:ext cx="8058150" cy="2030412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Eras Medium ITC" pitchFamily="34" charset="0"/>
              </a:rPr>
              <a:t>見守り支援システム</a:t>
            </a:r>
            <a: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  <a:t/>
            </a:r>
            <a:b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</a:br>
            <a: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  <a:t/>
            </a:r>
            <a:br>
              <a:rPr lang="en-US" altLang="ja-JP" sz="5400" smtClean="0">
                <a:solidFill>
                  <a:srgbClr val="FF0066"/>
                </a:solidFill>
                <a:latin typeface="Eras Medium ITC" pitchFamily="34" charset="0"/>
              </a:rPr>
            </a:br>
            <a:r>
              <a:rPr lang="en-US" altLang="ja-JP" smtClean="0">
                <a:latin typeface="Corbel" pitchFamily="34" charset="0"/>
              </a:rPr>
              <a:t/>
            </a:r>
            <a:br>
              <a:rPr lang="en-US" altLang="ja-JP" smtClean="0">
                <a:latin typeface="Corbel" pitchFamily="34" charset="0"/>
              </a:rPr>
            </a:br>
            <a:r>
              <a:rPr lang="en-US" altLang="ja-JP" smtClean="0">
                <a:latin typeface="Eras Medium ITC" pitchFamily="34" charset="0"/>
              </a:rPr>
              <a:t> </a:t>
            </a:r>
            <a:r>
              <a:rPr lang="en-US" altLang="ja-JP" sz="2400" smtClean="0">
                <a:latin typeface="Eras Medium ITC" pitchFamily="34" charset="0"/>
              </a:rPr>
              <a:t>-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C</a:t>
            </a:r>
            <a:r>
              <a:rPr lang="en-US" altLang="ja-JP" sz="2400" smtClean="0">
                <a:latin typeface="Eras Medium ITC" pitchFamily="34" charset="0"/>
              </a:rPr>
              <a:t>are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R</a:t>
            </a:r>
            <a:r>
              <a:rPr lang="en-US" altLang="ja-JP" sz="2400" smtClean="0">
                <a:latin typeface="Eras Medium ITC" pitchFamily="34" charset="0"/>
              </a:rPr>
              <a:t>emote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O</a:t>
            </a:r>
            <a:r>
              <a:rPr lang="en-US" altLang="ja-JP" sz="2400" smtClean="0">
                <a:latin typeface="Eras Medium ITC" pitchFamily="34" charset="0"/>
              </a:rPr>
              <a:t>lder people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S</a:t>
            </a:r>
            <a:r>
              <a:rPr lang="en-US" altLang="ja-JP" sz="2400" smtClean="0">
                <a:latin typeface="Eras Medium ITC" pitchFamily="34" charset="0"/>
              </a:rPr>
              <a:t>upport </a:t>
            </a:r>
            <a:r>
              <a:rPr lang="en-US" altLang="ja-JP" sz="2400" smtClean="0">
                <a:solidFill>
                  <a:srgbClr val="FF0066"/>
                </a:solidFill>
                <a:latin typeface="Eras Medium ITC" pitchFamily="34" charset="0"/>
              </a:rPr>
              <a:t>S</a:t>
            </a:r>
            <a:r>
              <a:rPr lang="en-US" altLang="ja-JP" sz="2400" smtClean="0">
                <a:latin typeface="Eras Medium ITC" pitchFamily="34" charset="0"/>
              </a:rPr>
              <a:t>ystem –</a:t>
            </a:r>
            <a:endParaRPr lang="ja-JP" altLang="en-US" sz="24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6C087-B03D-4877-85C9-A3D4091B543C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sp>
        <p:nvSpPr>
          <p:cNvPr id="7" name="円形吹き出し 6"/>
          <p:cNvSpPr/>
          <p:nvPr/>
        </p:nvSpPr>
        <p:spPr>
          <a:xfrm>
            <a:off x="1549400" y="1225550"/>
            <a:ext cx="1647825" cy="619125"/>
          </a:xfrm>
          <a:prstGeom prst="wedgeEllipseCallout">
            <a:avLst>
              <a:gd name="adj1" fmla="val 22035"/>
              <a:gd name="adj2" fmla="val 73699"/>
            </a:avLst>
          </a:prstGeom>
          <a:ln w="38100">
            <a:solidFill>
              <a:srgbClr val="9BF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400" dirty="0" err="1">
                <a:solidFill>
                  <a:srgbClr val="0D574E"/>
                </a:solidFill>
                <a:latin typeface="Eras Medium ITC" pitchFamily="34" charset="0"/>
              </a:rPr>
              <a:t>CureNISE</a:t>
            </a:r>
            <a:r>
              <a:rPr lang="ja-JP" altLang="en-US" sz="1400" dirty="0">
                <a:solidFill>
                  <a:srgbClr val="0D574E"/>
                </a:solidFill>
                <a:latin typeface="Eras Medium ITC" pitchFamily="34" charset="0"/>
              </a:rPr>
              <a:t> </a:t>
            </a:r>
            <a:r>
              <a:rPr lang="en-US" altLang="ja-JP" sz="1400" dirty="0">
                <a:solidFill>
                  <a:srgbClr val="0D574E"/>
                </a:solidFill>
                <a:latin typeface="Eras Medium ITC" pitchFamily="34" charset="0"/>
              </a:rPr>
              <a:t>Project</a:t>
            </a:r>
            <a:endParaRPr lang="ja-JP" altLang="en-US" sz="1400" dirty="0">
              <a:solidFill>
                <a:srgbClr val="0D574E"/>
              </a:solidFill>
              <a:latin typeface="Eras Medium ITC" pitchFamily="34" charset="0"/>
            </a:endParaRPr>
          </a:p>
        </p:txBody>
      </p:sp>
      <p:pic>
        <p:nvPicPr>
          <p:cNvPr id="32774" name="図 5" descr="cross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2271713"/>
            <a:ext cx="3848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1168400" y="4187825"/>
            <a:ext cx="6807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defRPr/>
            </a:pPr>
            <a:r>
              <a:rPr lang="ja-JP" altLang="en-US" sz="2800" b="1" kern="0" dirty="0">
                <a:solidFill>
                  <a:srgbClr val="0D574E"/>
                </a:solidFill>
                <a:latin typeface="HG丸ｺﾞｼｯｸM-PRO" pitchFamily="50" charset="-128"/>
                <a:ea typeface="HG丸ｺﾞｼｯｸM-PRO" pitchFamily="50" charset="-128"/>
              </a:rPr>
              <a:t>ご清聴ありがとうございました！</a:t>
            </a:r>
          </a:p>
        </p:txBody>
      </p:sp>
      <p:pic>
        <p:nvPicPr>
          <p:cNvPr id="32776" name="Picture 2" descr="http://2.bp.blogspot.com/-m-iivGZ3i74/T-UolUauX8I/AAAAAAAAFo4/Rx6Cj-I7vwg/s1600/boy_ha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5329238"/>
            <a:ext cx="10556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http://1.bp.blogspot.com/-ja2JJ7RFmh4/T0NQwLkmxiI/AAAAAAAAEWM/BKrmq977Ar4/s1600/obaasan_sm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8763"/>
            <a:ext cx="1225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質疑応答</a:t>
            </a:r>
            <a:endParaRPr lang="ja-JP" altLang="en-US" dirty="0"/>
          </a:p>
        </p:txBody>
      </p:sp>
      <p:sp>
        <p:nvSpPr>
          <p:cNvPr id="33795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56E97-0EFE-463D-B64E-CDB806A89431}" type="slidenum">
              <a:rPr lang="en-US" altLang="ja-JP" smtClean="0"/>
              <a:pPr>
                <a:defRPr/>
              </a:pPr>
              <a:t>21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健太君の心配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4650" y="912813"/>
            <a:ext cx="8534400" cy="5621337"/>
          </a:xfrm>
        </p:spPr>
        <p:txBody>
          <a:bodyPr/>
          <a:lstStyle/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健太君のおばあちゃんは，遠くで一人で暮らしています．</a:t>
            </a:r>
            <a:endParaRPr lang="en-US" altLang="ja-JP" sz="1800" smtClean="0">
              <a:solidFill>
                <a:srgbClr val="138677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</a:pPr>
            <a:endParaRPr lang="en-US" altLang="ja-JP" sz="1000" smtClean="0">
              <a:solidFill>
                <a:srgbClr val="138677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ある日，健太君はあるニュースを目にしました．</a:t>
            </a:r>
            <a:endParaRPr lang="en-US" altLang="ja-JP" sz="1800" smtClean="0">
              <a:solidFill>
                <a:srgbClr val="138677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ja-JP" sz="800" smtClean="0"/>
          </a:p>
          <a:p>
            <a:pPr lvl="1" eaLnBrk="1" hangingPunct="1">
              <a:buClr>
                <a:srgbClr val="00B050"/>
              </a:buClr>
              <a:buFont typeface="ＭＳ Ｐゴシック" charset="-128"/>
              <a:buChar char="▶"/>
            </a:pPr>
            <a:r>
              <a:rPr lang="ja-JP" altLang="en-US" sz="1600" smtClean="0"/>
              <a:t>「高齢者による孤独死者数が増加傾向」</a:t>
            </a:r>
            <a:endParaRPr lang="en-US" altLang="ja-JP" sz="1600" smtClean="0"/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ja-JP" sz="1600" smtClean="0"/>
              <a:t>65</a:t>
            </a:r>
            <a:r>
              <a:rPr lang="ja-JP" altLang="en-US" sz="1600" smtClean="0"/>
              <a:t>歳以上の高齢者のうち孤独死者数は年間</a:t>
            </a:r>
            <a:r>
              <a:rPr lang="en-US" altLang="ja-JP" sz="1600" smtClean="0"/>
              <a:t>1</a:t>
            </a:r>
            <a:r>
              <a:rPr lang="ja-JP" altLang="en-US" sz="1600" smtClean="0"/>
              <a:t>万</a:t>
            </a:r>
            <a:r>
              <a:rPr lang="en-US" altLang="ja-JP" sz="1600" smtClean="0"/>
              <a:t>5</a:t>
            </a:r>
            <a:r>
              <a:rPr lang="ja-JP" altLang="en-US" sz="1600" smtClean="0"/>
              <a:t>千人以上</a:t>
            </a:r>
            <a:r>
              <a:rPr lang="en-US" altLang="ja-JP" sz="1600" smtClean="0"/>
              <a:t>(2011</a:t>
            </a:r>
            <a:r>
              <a:rPr lang="ja-JP" altLang="en-US" sz="1600" smtClean="0"/>
              <a:t>年</a:t>
            </a:r>
            <a:r>
              <a:rPr lang="en-US" altLang="ja-JP" sz="1600" smtClean="0"/>
              <a:t>)</a:t>
            </a:r>
            <a:r>
              <a:rPr lang="en-US" altLang="ja-JP" sz="1600" baseline="30000" smtClean="0"/>
              <a:t>[1]</a:t>
            </a:r>
          </a:p>
          <a:p>
            <a:pPr lvl="1" eaLnBrk="1" hangingPunct="1">
              <a:buFontTx/>
              <a:buBlip>
                <a:blip r:embed="rId4"/>
              </a:buBlip>
            </a:pPr>
            <a:endParaRPr lang="en-US" altLang="ja-JP" sz="600" smtClean="0"/>
          </a:p>
          <a:p>
            <a:pPr lvl="1" eaLnBrk="1" hangingPunct="1">
              <a:buClr>
                <a:srgbClr val="00B050"/>
              </a:buClr>
              <a:buFont typeface="ＭＳ Ｐゴシック" charset="-128"/>
              <a:buChar char="▶"/>
            </a:pPr>
            <a:r>
              <a:rPr lang="ja-JP" altLang="en-US" sz="1600" smtClean="0"/>
              <a:t>「高齢者介護施設が不足」</a:t>
            </a:r>
            <a:endParaRPr lang="en-US" altLang="ja-JP" sz="1600" smtClean="0"/>
          </a:p>
          <a:p>
            <a:pPr lvl="2" eaLnBrk="1" hangingPunct="1">
              <a:buFontTx/>
              <a:buBlip>
                <a:blip r:embed="rId4"/>
              </a:buBlip>
            </a:pPr>
            <a:r>
              <a:rPr lang="ja-JP" altLang="en-US" sz="1600" smtClean="0"/>
              <a:t>高齢者の介護施設入居状況</a:t>
            </a:r>
            <a:r>
              <a:rPr lang="en-US" altLang="ja-JP" sz="1600" smtClean="0"/>
              <a:t>(2008</a:t>
            </a:r>
            <a:r>
              <a:rPr lang="ja-JP" altLang="en-US" sz="1600" smtClean="0"/>
              <a:t>年</a:t>
            </a:r>
            <a:r>
              <a:rPr lang="en-US" altLang="ja-JP" sz="1600" smtClean="0"/>
              <a:t>)</a:t>
            </a:r>
            <a:r>
              <a:rPr lang="en-US" altLang="ja-JP" sz="1600" baseline="30000" smtClean="0"/>
              <a:t>[2]</a:t>
            </a:r>
            <a:endParaRPr lang="en-US" altLang="ja-JP" sz="1600" smtClean="0"/>
          </a:p>
          <a:p>
            <a:pPr lvl="3" eaLnBrk="1" hangingPunct="1">
              <a:buFontTx/>
              <a:buBlip>
                <a:blip r:embed="rId4"/>
              </a:buBlip>
            </a:pPr>
            <a:r>
              <a:rPr lang="ja-JP" altLang="en-US" sz="1600" smtClean="0"/>
              <a:t>グループホームの全国の総定員数　：　約</a:t>
            </a:r>
            <a:r>
              <a:rPr lang="en-US" altLang="ja-JP" sz="1600" smtClean="0"/>
              <a:t>14</a:t>
            </a:r>
            <a:r>
              <a:rPr lang="ja-JP" altLang="en-US" sz="1600" smtClean="0"/>
              <a:t>万</a:t>
            </a:r>
            <a:r>
              <a:rPr lang="en-US" altLang="ja-JP" sz="1600" smtClean="0"/>
              <a:t>3</a:t>
            </a:r>
            <a:r>
              <a:rPr lang="ja-JP" altLang="en-US" sz="1600" smtClean="0"/>
              <a:t>千人</a:t>
            </a:r>
          </a:p>
          <a:p>
            <a:pPr lvl="3" eaLnBrk="1" hangingPunct="1">
              <a:buFontTx/>
              <a:buBlip>
                <a:blip r:embed="rId5"/>
              </a:buBlip>
            </a:pPr>
            <a:r>
              <a:rPr lang="ja-JP" altLang="en-US" sz="1600" smtClean="0"/>
              <a:t>入居待機者　：　</a:t>
            </a:r>
            <a:r>
              <a:rPr lang="ja-JP" altLang="en-US" sz="1600" smtClean="0">
                <a:solidFill>
                  <a:srgbClr val="FF0000"/>
                </a:solidFill>
              </a:rPr>
              <a:t>全国に約</a:t>
            </a:r>
            <a:r>
              <a:rPr lang="en-US" altLang="ja-JP" sz="1600" smtClean="0">
                <a:solidFill>
                  <a:srgbClr val="FF0000"/>
                </a:solidFill>
              </a:rPr>
              <a:t>200</a:t>
            </a:r>
            <a:r>
              <a:rPr lang="ja-JP" altLang="en-US" sz="1600" smtClean="0">
                <a:solidFill>
                  <a:srgbClr val="FF0000"/>
                </a:solidFill>
              </a:rPr>
              <a:t>万人</a:t>
            </a:r>
            <a:endParaRPr lang="en-US" altLang="ja-JP" sz="1600" smtClean="0">
              <a:solidFill>
                <a:srgbClr val="FF0000"/>
              </a:solidFill>
            </a:endParaRPr>
          </a:p>
          <a:p>
            <a:pPr lvl="1" eaLnBrk="1" hangingPunct="1">
              <a:buClr>
                <a:srgbClr val="00B050"/>
              </a:buClr>
              <a:buFont typeface="ＭＳ Ｐゴシック" charset="-128"/>
              <a:buChar char="▶"/>
            </a:pPr>
            <a:endParaRPr lang="en-US" altLang="ja-JP" sz="600" smtClean="0"/>
          </a:p>
          <a:p>
            <a:pPr lvl="1" eaLnBrk="1" hangingPunct="1">
              <a:buClr>
                <a:srgbClr val="00B050"/>
              </a:buClr>
              <a:buFont typeface="ＭＳ Ｐゴシック" charset="-128"/>
              <a:buChar char="▶"/>
            </a:pPr>
            <a:r>
              <a:rPr lang="ja-JP" altLang="en-US" sz="1600" smtClean="0"/>
              <a:t>「訪問介護の需要増加」</a:t>
            </a:r>
            <a:endParaRPr lang="en-US" altLang="ja-JP" sz="1600" smtClean="0"/>
          </a:p>
          <a:p>
            <a:pPr lvl="2" eaLnBrk="1" hangingPunct="1">
              <a:buFontTx/>
              <a:buBlip>
                <a:blip r:embed="rId4"/>
              </a:buBlip>
            </a:pPr>
            <a:r>
              <a:rPr lang="ja-JP" altLang="en-US" sz="1600" smtClean="0"/>
              <a:t>待機者が増え，訪問介護の需要が増加</a:t>
            </a:r>
            <a:r>
              <a:rPr lang="en-US" altLang="ja-JP" sz="1600" baseline="30000" smtClean="0"/>
              <a:t>[3][4]</a:t>
            </a:r>
          </a:p>
          <a:p>
            <a:pPr lvl="3" eaLnBrk="1" hangingPunct="1">
              <a:buFontTx/>
              <a:buBlip>
                <a:blip r:embed="rId4"/>
              </a:buBlip>
            </a:pPr>
            <a:r>
              <a:rPr lang="ja-JP" altLang="en-US" sz="1600" smtClean="0"/>
              <a:t>介護者</a:t>
            </a:r>
            <a:r>
              <a:rPr lang="en-US" altLang="ja-JP" sz="1600" smtClean="0"/>
              <a:t>1</a:t>
            </a:r>
            <a:r>
              <a:rPr lang="ja-JP" altLang="en-US" sz="1600" smtClean="0"/>
              <a:t> 人あたり </a:t>
            </a:r>
            <a:r>
              <a:rPr lang="en-US" altLang="ja-JP" sz="1600" smtClean="0"/>
              <a:t>5</a:t>
            </a:r>
            <a:r>
              <a:rPr lang="ja-JP" altLang="en-US" sz="1600" smtClean="0"/>
              <a:t> </a:t>
            </a:r>
            <a:r>
              <a:rPr lang="en-US" altLang="ja-JP" sz="1600" smtClean="0"/>
              <a:t>~</a:t>
            </a:r>
            <a:r>
              <a:rPr lang="ja-JP" altLang="en-US" sz="1600" smtClean="0"/>
              <a:t> </a:t>
            </a:r>
            <a:r>
              <a:rPr lang="en-US" altLang="ja-JP" sz="1600" smtClean="0"/>
              <a:t>8</a:t>
            </a:r>
            <a:r>
              <a:rPr lang="ja-JP" altLang="en-US" sz="1600" smtClean="0"/>
              <a:t> 人の被介護者を担当</a:t>
            </a:r>
            <a:endParaRPr lang="en-US" altLang="ja-JP" sz="1600" smtClean="0"/>
          </a:p>
          <a:p>
            <a:pPr lvl="3" eaLnBrk="1" hangingPunct="1">
              <a:buFontTx/>
              <a:buBlip>
                <a:blip r:embed="rId5"/>
              </a:buBlip>
            </a:pPr>
            <a:r>
              <a:rPr lang="ja-JP" altLang="en-US" sz="1600" smtClean="0"/>
              <a:t>管理が難しい</a:t>
            </a:r>
            <a:endParaRPr lang="en-US" altLang="ja-JP" sz="1600" smtClean="0"/>
          </a:p>
          <a:p>
            <a:pPr lvl="3" eaLnBrk="1" hangingPunct="1">
              <a:buFontTx/>
              <a:buNone/>
            </a:pPr>
            <a:endParaRPr lang="en-US" altLang="ja-JP" sz="700" smtClean="0"/>
          </a:p>
          <a:p>
            <a:pPr eaLnBrk="1" hangingPunct="1">
              <a:buClr>
                <a:srgbClr val="138677"/>
              </a:buClr>
            </a:pPr>
            <a:endParaRPr lang="en-US" altLang="ja-JP" sz="1000" smtClean="0">
              <a:solidFill>
                <a:srgbClr val="138677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solidFill>
                  <a:srgbClr val="FF0066"/>
                </a:solidFill>
                <a:latin typeface="HG丸ｺﾞｼｯｸM-PRO" pitchFamily="50" charset="-128"/>
                <a:ea typeface="HG丸ｺﾞｼｯｸM-PRO" pitchFamily="50" charset="-128"/>
              </a:rPr>
              <a:t>遠くにいても，おばあちゃんの様子がわかれば</a:t>
            </a:r>
            <a:r>
              <a:rPr lang="ja-JP" altLang="en-US" sz="180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良いのに</a:t>
            </a:r>
            <a:r>
              <a:rPr lang="en-US" altLang="ja-JP" sz="1800" smtClean="0">
                <a:solidFill>
                  <a:srgbClr val="138677"/>
                </a:solidFill>
                <a:latin typeface="HG丸ｺﾞｼｯｸM-PRO" pitchFamily="50" charset="-128"/>
                <a:ea typeface="HG丸ｺﾞｼｯｸM-PRO" pitchFamily="50" charset="-128"/>
              </a:rPr>
              <a:t>…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A4067-6BBF-4B8C-B7CA-FE828F49256E}" type="slidenum">
              <a:rPr lang="en-US" altLang="ja-JP"/>
              <a:pPr>
                <a:defRPr/>
              </a:pPr>
              <a:t>3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4613" y="1009650"/>
            <a:ext cx="17208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0" y="5911850"/>
            <a:ext cx="8824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[1]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ニッセイ基礎研究所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孤独死のリスクと向き合う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http://www.nli-research.co.jp/report/gerontology_journal/2011/gero11_014.html.</a:t>
            </a:r>
          </a:p>
          <a:p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[2]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江口克彦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介護施設に入れない待機高齢者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http://eguchikatsuhiko.com/note/919.</a:t>
            </a:r>
          </a:p>
          <a:p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[3]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介護労働安定センター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ホームヘルパーの就業実態と就業意識調査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http://www.kaigo-center.or.jp/report/h17_chousa_04.html.</a:t>
            </a:r>
          </a:p>
          <a:p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[4]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介護タクシー介護事業開業ナビ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</a:t>
            </a:r>
            <a:r>
              <a:rPr lang="ja-JP" altLang="en-US" sz="900">
                <a:solidFill>
                  <a:srgbClr val="7EA69F"/>
                </a:solidFill>
                <a:latin typeface="ＭＳ Ｐゴシック" charset="-128"/>
              </a:rPr>
              <a:t>訪問介護の需要</a:t>
            </a:r>
            <a:r>
              <a:rPr lang="en-US" altLang="ja-JP" sz="900">
                <a:solidFill>
                  <a:srgbClr val="7EA69F"/>
                </a:solidFill>
                <a:latin typeface="ＭＳ Ｐゴシック" charset="-128"/>
              </a:rPr>
              <a:t>, http://www.taki-kaigo.com/houmon-juyou.html.</a:t>
            </a:r>
            <a:endParaRPr lang="ja-JP" altLang="en-US" sz="900">
              <a:solidFill>
                <a:srgbClr val="7EA69F"/>
              </a:solidFill>
              <a:latin typeface="ＭＳ Ｐゴシック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5394325" y="3549650"/>
            <a:ext cx="2390775" cy="538163"/>
          </a:xfrm>
          <a:prstGeom prst="wedgeEllipseCallout">
            <a:avLst>
              <a:gd name="adj1" fmla="val -58722"/>
              <a:gd name="adj2" fmla="val -22649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800" dirty="0">
                <a:solidFill>
                  <a:srgbClr val="FF0000"/>
                </a:solidFill>
              </a:rPr>
              <a:t>圧倒的に供給不足！</a:t>
            </a:r>
            <a:endParaRPr lang="ja-JP" altLang="en-US" sz="1800" dirty="0"/>
          </a:p>
        </p:txBody>
      </p:sp>
      <p:grpSp>
        <p:nvGrpSpPr>
          <p:cNvPr id="15369" name="グループ化 1"/>
          <p:cNvGrpSpPr>
            <a:grpSpLocks/>
          </p:cNvGrpSpPr>
          <p:nvPr/>
        </p:nvGrpSpPr>
        <p:grpSpPr bwMode="auto">
          <a:xfrm>
            <a:off x="6845300" y="5146675"/>
            <a:ext cx="2263775" cy="1385888"/>
            <a:chOff x="2648051" y="119523"/>
            <a:chExt cx="950934" cy="611229"/>
          </a:xfrm>
        </p:grpSpPr>
        <p:sp>
          <p:nvSpPr>
            <p:cNvPr id="11" name="雲形吹き出し 10"/>
            <p:cNvSpPr/>
            <p:nvPr/>
          </p:nvSpPr>
          <p:spPr bwMode="auto">
            <a:xfrm>
              <a:off x="3138189" y="119523"/>
              <a:ext cx="460796" cy="418688"/>
            </a:xfrm>
            <a:prstGeom prst="cloudCallout">
              <a:avLst>
                <a:gd name="adj1" fmla="val -59410"/>
                <a:gd name="adj2" fmla="val 48503"/>
              </a:avLst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5371" name="Picture 4" descr="http://1.bp.blogspot.com/-k5W6CzWb714/T0NQw9zoyzI/AAAAAAAAEWQ/_EdDn_7TC74/s1600/obaasan_stan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64" y="153093"/>
              <a:ext cx="181746" cy="320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2" descr="http://3.bp.blogspot.com/-icj_qNhlo34/T-UomLzKkGI/AAAAAAAAFpA/VekBkeKHbGY/s1600/boy_sa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8051" y="136124"/>
              <a:ext cx="517180" cy="594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グループ化 16"/>
          <p:cNvGrpSpPr>
            <a:grpSpLocks/>
          </p:cNvGrpSpPr>
          <p:nvPr/>
        </p:nvGrpSpPr>
        <p:grpSpPr bwMode="auto">
          <a:xfrm>
            <a:off x="3324225" y="-30163"/>
            <a:ext cx="1427163" cy="1055688"/>
            <a:chOff x="3324225" y="-30163"/>
            <a:chExt cx="1427163" cy="1055688"/>
          </a:xfrm>
        </p:grpSpPr>
        <p:pic>
          <p:nvPicPr>
            <p:cNvPr id="16397" name="Picture 2" descr="http://3.bp.blogspot.com/-yZVgoCSQPcg/T-Uom27XIxI/AAAAAAAAFpI/M7vvLLSOtmA/s1600/boy_smi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4225" y="-30163"/>
              <a:ext cx="917575" cy="105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円形吹き出し 13"/>
            <p:cNvSpPr/>
            <p:nvPr/>
          </p:nvSpPr>
          <p:spPr>
            <a:xfrm>
              <a:off x="4289425" y="30163"/>
              <a:ext cx="461963" cy="431800"/>
            </a:xfrm>
            <a:prstGeom prst="wedgeEllipseCallout">
              <a:avLst>
                <a:gd name="adj1" fmla="val -69708"/>
                <a:gd name="adj2" fmla="val 43380"/>
              </a:avLst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63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健太君のひらめき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97008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遠くにいてもお年寄りの一日の様子を見守れれば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</a:p>
          <a:p>
            <a:pPr lvl="1" eaLnBrk="1" hangingPunct="1">
              <a:defRPr/>
            </a:pPr>
            <a:endParaRPr lang="en-US" altLang="ja-JP" dirty="0" smtClean="0"/>
          </a:p>
          <a:p>
            <a:pPr lvl="1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ja-JP" altLang="en-US" dirty="0" smtClean="0"/>
              <a:t>介護者が訪問する手間を省くことが可能！</a:t>
            </a:r>
            <a:endParaRPr lang="en-US" altLang="ja-JP" dirty="0" smtClean="0"/>
          </a:p>
          <a:p>
            <a:pPr lvl="1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ja-JP" altLang="en-US" dirty="0" smtClean="0"/>
              <a:t>多くの高齢者を見守ることが可能！</a:t>
            </a:r>
            <a:endParaRPr lang="en-US" altLang="ja-JP" dirty="0" smtClean="0"/>
          </a:p>
          <a:p>
            <a:pPr lvl="1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ja-JP" altLang="en-US" dirty="0" smtClean="0"/>
              <a:t>遠隔からでも生活に関する適切なアドバイスが可能！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8F4BE-AF56-4BA0-ADB6-A1C8338FD549}" type="slidenum">
              <a:rPr lang="en-US" altLang="ja-JP"/>
              <a:pPr>
                <a:defRPr/>
              </a:pPr>
              <a:t>4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-40000"/>
          </a:blip>
          <a:srcRect/>
          <a:stretch>
            <a:fillRect/>
          </a:stretch>
        </p:blipFill>
        <p:spPr bwMode="auto">
          <a:xfrm rot="1853313">
            <a:off x="4397375" y="71438"/>
            <a:ext cx="2492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1155700" y="3211513"/>
            <a:ext cx="6683375" cy="2847975"/>
            <a:chOff x="1155700" y="3212122"/>
            <a:chExt cx="6683375" cy="2848095"/>
          </a:xfrm>
        </p:grpSpPr>
        <p:sp>
          <p:nvSpPr>
            <p:cNvPr id="12" name="角丸四角形 11"/>
            <p:cNvSpPr/>
            <p:nvPr/>
          </p:nvSpPr>
          <p:spPr bwMode="auto">
            <a:xfrm>
              <a:off x="1155700" y="3212122"/>
              <a:ext cx="6683375" cy="2848095"/>
            </a:xfrm>
            <a:prstGeom prst="roundRect">
              <a:avLst>
                <a:gd name="adj" fmla="val 33105"/>
              </a:avLst>
            </a:prstGeom>
            <a:ln w="88900" cmpd="thickThin">
              <a:solidFill>
                <a:srgbClr val="F7ABCF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94" name="テキスト ボックス 6"/>
            <p:cNvSpPr txBox="1">
              <a:spLocks noChangeArrowheads="1"/>
            </p:cNvSpPr>
            <p:nvPr/>
          </p:nvSpPr>
          <p:spPr bwMode="auto">
            <a:xfrm>
              <a:off x="1788953" y="3482120"/>
              <a:ext cx="54168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複合機を利用した見守り支援システム</a:t>
              </a:r>
            </a:p>
          </p:txBody>
        </p:sp>
        <p:pic>
          <p:nvPicPr>
            <p:cNvPr id="16395" name="図 5" descr="cross_logo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1458" y="4618093"/>
              <a:ext cx="3438525" cy="110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正方形/長方形 15"/>
            <p:cNvSpPr>
              <a:spLocks noChangeArrowheads="1"/>
            </p:cNvSpPr>
            <p:nvPr/>
          </p:nvSpPr>
          <p:spPr bwMode="auto">
            <a:xfrm>
              <a:off x="1906914" y="4086467"/>
              <a:ext cx="5330173" cy="36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1800">
                  <a:solidFill>
                    <a:srgbClr val="00B0F0"/>
                  </a:solidFill>
                  <a:latin typeface="Eras Medium ITC" pitchFamily="34" charset="0"/>
                </a:rPr>
                <a:t>C</a:t>
              </a:r>
              <a:r>
                <a:rPr lang="en-US" altLang="ja-JP" sz="1800">
                  <a:solidFill>
                    <a:srgbClr val="002060"/>
                  </a:solidFill>
                  <a:latin typeface="Eras Medium ITC" pitchFamily="34" charset="0"/>
                </a:rPr>
                <a:t>are</a:t>
              </a:r>
              <a:r>
                <a:rPr lang="en-US" altLang="ja-JP" sz="1800">
                  <a:latin typeface="Eras Medium ITC" pitchFamily="34" charset="0"/>
                </a:rPr>
                <a:t> </a:t>
              </a:r>
              <a:r>
                <a:rPr lang="en-US" altLang="ja-JP" sz="1800">
                  <a:solidFill>
                    <a:srgbClr val="00B0F0"/>
                  </a:solidFill>
                  <a:latin typeface="Eras Medium ITC" pitchFamily="34" charset="0"/>
                </a:rPr>
                <a:t>R</a:t>
              </a:r>
              <a:r>
                <a:rPr lang="en-US" altLang="ja-JP" sz="1800">
                  <a:solidFill>
                    <a:srgbClr val="002060"/>
                  </a:solidFill>
                  <a:latin typeface="Eras Medium ITC" pitchFamily="34" charset="0"/>
                </a:rPr>
                <a:t>emote</a:t>
              </a:r>
              <a:r>
                <a:rPr lang="en-US" altLang="ja-JP" sz="1800">
                  <a:latin typeface="Eras Medium ITC" pitchFamily="34" charset="0"/>
                </a:rPr>
                <a:t> </a:t>
              </a:r>
              <a:r>
                <a:rPr lang="en-US" altLang="ja-JP" sz="1800">
                  <a:solidFill>
                    <a:srgbClr val="00B0F0"/>
                  </a:solidFill>
                  <a:latin typeface="Eras Medium ITC" pitchFamily="34" charset="0"/>
                </a:rPr>
                <a:t>O</a:t>
              </a:r>
              <a:r>
                <a:rPr lang="en-US" altLang="ja-JP" sz="1800">
                  <a:solidFill>
                    <a:srgbClr val="002060"/>
                  </a:solidFill>
                  <a:latin typeface="Eras Medium ITC" pitchFamily="34" charset="0"/>
                </a:rPr>
                <a:t>lder people </a:t>
              </a:r>
              <a:r>
                <a:rPr lang="en-US" altLang="ja-JP" sz="1800">
                  <a:solidFill>
                    <a:srgbClr val="00B0F0"/>
                  </a:solidFill>
                  <a:latin typeface="Eras Medium ITC" pitchFamily="34" charset="0"/>
                </a:rPr>
                <a:t>S</a:t>
              </a:r>
              <a:r>
                <a:rPr lang="en-US" altLang="ja-JP" sz="1800">
                  <a:solidFill>
                    <a:srgbClr val="002060"/>
                  </a:solidFill>
                  <a:latin typeface="Eras Medium ITC" pitchFamily="34" charset="0"/>
                </a:rPr>
                <a:t>upport</a:t>
              </a:r>
              <a:r>
                <a:rPr lang="en-US" altLang="ja-JP" sz="1800">
                  <a:latin typeface="Eras Medium ITC" pitchFamily="34" charset="0"/>
                </a:rPr>
                <a:t> </a:t>
              </a:r>
              <a:r>
                <a:rPr lang="en-US" altLang="ja-JP" sz="1800">
                  <a:solidFill>
                    <a:srgbClr val="00B0F0"/>
                  </a:solidFill>
                  <a:latin typeface="Eras Medium ITC" pitchFamily="34" charset="0"/>
                </a:rPr>
                <a:t>S</a:t>
              </a:r>
              <a:r>
                <a:rPr lang="en-US" altLang="ja-JP" sz="1800">
                  <a:solidFill>
                    <a:srgbClr val="002060"/>
                  </a:solidFill>
                  <a:latin typeface="Eras Medium ITC" pitchFamily="34" charset="0"/>
                </a:rPr>
                <a:t>ystem</a:t>
              </a:r>
              <a:r>
                <a:rPr lang="en-US" altLang="ja-JP" sz="1800">
                  <a:latin typeface="Eras Medium ITC" pitchFamily="34" charset="0"/>
                </a:rPr>
                <a:t> </a:t>
              </a:r>
              <a:endParaRPr lang="ja-JP" altLang="en-US" sz="18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2252663" y="2389188"/>
            <a:ext cx="3981450" cy="3317875"/>
            <a:chOff x="2252663" y="2389188"/>
            <a:chExt cx="3980879" cy="3317892"/>
          </a:xfrm>
        </p:grpSpPr>
        <p:pic>
          <p:nvPicPr>
            <p:cNvPr id="17437" name="Picture 2" descr="http://2.bp.blogspot.com/-m-iivGZ3i74/T-UolUauX8I/AAAAAAAAFo4/Rx6Cj-I7vwg/s1600/boy_happ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2663" y="4462215"/>
              <a:ext cx="1081820" cy="124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8" name="Picture 10" descr="http://1.bp.blogspot.com/-ja2JJ7RFmh4/T0NQwLkmxiI/AAAAAAAAEWM/BKrmq977Ar4/s1600/obaasan_smi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4144" y="2389188"/>
              <a:ext cx="1131629" cy="111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5833" y="4576676"/>
              <a:ext cx="1097709" cy="9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図 15" descr="icon_5p_192 (3)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15151">
              <a:off x="4438620" y="2988040"/>
              <a:ext cx="719840" cy="71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CROSS</a:t>
            </a:r>
            <a:r>
              <a:rPr lang="ja-JP" altLang="en-US" smtClean="0"/>
              <a:t>の概要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136525" y="922338"/>
            <a:ext cx="8796338" cy="1455737"/>
          </a:xfrm>
        </p:spPr>
        <p:txBody>
          <a:bodyPr/>
          <a:lstStyle/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質問：高齢者ごとに設定されており，特定の時間にタブレット端末へ配信</a:t>
            </a:r>
          </a:p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入力：高齢者がタブレット端末から入力し，行動履歴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質問回答を含む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を送信</a:t>
            </a:r>
            <a:endParaRPr lang="en-US" altLang="ja-JP" sz="180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確認：介護者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見守る人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が印刷したい行動履歴をどれかを確認</a:t>
            </a:r>
            <a:endParaRPr lang="en-US" altLang="ja-JP" sz="180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buClr>
                <a:srgbClr val="138677"/>
              </a:buClr>
            </a:pP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印刷：介護者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見守る人</a:t>
            </a:r>
            <a:r>
              <a:rPr lang="en-US" altLang="ja-JP" sz="180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800" smtClean="0">
                <a:latin typeface="HG丸ｺﾞｼｯｸM-PRO" pitchFamily="50" charset="-128"/>
                <a:ea typeface="HG丸ｺﾞｼｯｸM-PRO" pitchFamily="50" charset="-128"/>
              </a:rPr>
              <a:t>が行動履歴を印刷</a:t>
            </a:r>
            <a:endParaRPr lang="en-US" altLang="ja-JP" sz="180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 bwMode="auto">
          <a:xfrm>
            <a:off x="8709025" y="6565900"/>
            <a:ext cx="458788" cy="212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fld id="{67EC0E95-3FF6-4010-91B2-F475F6FDD2F6}" type="slidenum">
              <a:rPr lang="en-US" altLang="ja-JP" sz="18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pPr algn="ctr">
                <a:defRPr/>
              </a:pPr>
              <a:t>5</a:t>
            </a:fld>
            <a:endParaRPr lang="en-US" altLang="ja-JP" sz="1800">
              <a:solidFill>
                <a:schemeClr val="accent6">
                  <a:lumMod val="75000"/>
                </a:schemeClr>
              </a:solidFill>
              <a:latin typeface="ＭＳ ゴシック" charset="-128"/>
              <a:ea typeface="HG丸ｺﾞｼｯｸM-PRO" pitchFamily="50" charset="-128"/>
            </a:endParaRPr>
          </a:p>
        </p:txBody>
      </p:sp>
      <p:sp>
        <p:nvSpPr>
          <p:cNvPr id="5" name="フッター プレースホルダ 4"/>
          <p:cNvSpPr txBox="1">
            <a:spLocks noGrp="1"/>
          </p:cNvSpPr>
          <p:nvPr/>
        </p:nvSpPr>
        <p:spPr bwMode="auto">
          <a:xfrm>
            <a:off x="1524000" y="6578600"/>
            <a:ext cx="6324600" cy="25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05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RICOH &amp; Java™ Developer Challenge </a:t>
            </a:r>
            <a:r>
              <a:rPr lang="en-US" altLang="ja-JP" sz="105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2012</a:t>
            </a:r>
            <a:endParaRPr lang="en-US" altLang="ja-JP" sz="105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3878263" y="3114675"/>
            <a:ext cx="2581275" cy="2187575"/>
            <a:chOff x="3878263" y="3114675"/>
            <a:chExt cx="2581275" cy="2187575"/>
          </a:xfrm>
        </p:grpSpPr>
        <p:sp>
          <p:nvSpPr>
            <p:cNvPr id="47" name="環状矢印 46"/>
            <p:cNvSpPr/>
            <p:nvPr/>
          </p:nvSpPr>
          <p:spPr bwMode="auto">
            <a:xfrm rot="16091582" flipV="1">
              <a:off x="3974306" y="3018632"/>
              <a:ext cx="2187575" cy="2379662"/>
            </a:xfrm>
            <a:prstGeom prst="circularArrow">
              <a:avLst>
                <a:gd name="adj1" fmla="val 9454"/>
                <a:gd name="adj2" fmla="val 1585646"/>
                <a:gd name="adj3" fmla="val 19717797"/>
                <a:gd name="adj4" fmla="val 16130824"/>
                <a:gd name="adj5" fmla="val 1237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7436" name="テキスト ボックス 12"/>
            <p:cNvSpPr txBox="1">
              <a:spLocks noChangeArrowheads="1"/>
            </p:cNvSpPr>
            <p:nvPr/>
          </p:nvSpPr>
          <p:spPr bwMode="auto">
            <a:xfrm>
              <a:off x="5841992" y="3418295"/>
              <a:ext cx="617546" cy="34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質問</a:t>
              </a:r>
            </a:p>
          </p:txBody>
        </p:sp>
      </p:grpSp>
      <p:grpSp>
        <p:nvGrpSpPr>
          <p:cNvPr id="8" name="グループ化 9"/>
          <p:cNvGrpSpPr>
            <a:grpSpLocks/>
          </p:cNvGrpSpPr>
          <p:nvPr/>
        </p:nvGrpSpPr>
        <p:grpSpPr bwMode="auto">
          <a:xfrm>
            <a:off x="3014663" y="3394075"/>
            <a:ext cx="2965450" cy="2665413"/>
            <a:chOff x="3014663" y="3394075"/>
            <a:chExt cx="2965450" cy="2665413"/>
          </a:xfrm>
        </p:grpSpPr>
        <p:sp>
          <p:nvSpPr>
            <p:cNvPr id="17433" name="テキスト ボックス 13"/>
            <p:cNvSpPr txBox="1">
              <a:spLocks noChangeArrowheads="1"/>
            </p:cNvSpPr>
            <p:nvPr/>
          </p:nvSpPr>
          <p:spPr bwMode="auto">
            <a:xfrm>
              <a:off x="4004119" y="5709847"/>
              <a:ext cx="617548" cy="34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確認</a:t>
              </a:r>
            </a:p>
          </p:txBody>
        </p:sp>
        <p:sp>
          <p:nvSpPr>
            <p:cNvPr id="50" name="環状矢印 49"/>
            <p:cNvSpPr/>
            <p:nvPr/>
          </p:nvSpPr>
          <p:spPr bwMode="auto">
            <a:xfrm rot="2923596" flipV="1">
              <a:off x="3294856" y="3113882"/>
              <a:ext cx="2405063" cy="2965450"/>
            </a:xfrm>
            <a:prstGeom prst="circularArrow">
              <a:avLst>
                <a:gd name="adj1" fmla="val 8098"/>
                <a:gd name="adj2" fmla="val 1585646"/>
                <a:gd name="adj3" fmla="val 19875596"/>
                <a:gd name="adj4" fmla="val 16716036"/>
                <a:gd name="adj5" fmla="val 1163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10"/>
          <p:cNvGrpSpPr>
            <a:grpSpLocks/>
          </p:cNvGrpSpPr>
          <p:nvPr/>
        </p:nvGrpSpPr>
        <p:grpSpPr bwMode="auto">
          <a:xfrm>
            <a:off x="2344738" y="3109913"/>
            <a:ext cx="2670175" cy="2203450"/>
            <a:chOff x="2345346" y="3109913"/>
            <a:chExt cx="2669567" cy="2203450"/>
          </a:xfrm>
        </p:grpSpPr>
        <p:sp>
          <p:nvSpPr>
            <p:cNvPr id="17431" name="テキスト ボックス 14"/>
            <p:cNvSpPr txBox="1">
              <a:spLocks noChangeArrowheads="1"/>
            </p:cNvSpPr>
            <p:nvPr/>
          </p:nvSpPr>
          <p:spPr bwMode="auto">
            <a:xfrm>
              <a:off x="2345346" y="3421999"/>
              <a:ext cx="821452" cy="34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見守り</a:t>
              </a:r>
            </a:p>
          </p:txBody>
        </p:sp>
        <p:sp>
          <p:nvSpPr>
            <p:cNvPr id="52" name="環状矢印 51"/>
            <p:cNvSpPr/>
            <p:nvPr/>
          </p:nvSpPr>
          <p:spPr bwMode="auto">
            <a:xfrm rot="5400000" flipH="1" flipV="1">
              <a:off x="2755371" y="3053820"/>
              <a:ext cx="2203450" cy="2315636"/>
            </a:xfrm>
            <a:prstGeom prst="circularArrow">
              <a:avLst>
                <a:gd name="adj1" fmla="val 10142"/>
                <a:gd name="adj2" fmla="val 2110816"/>
                <a:gd name="adj3" fmla="val 19352789"/>
                <a:gd name="adj4" fmla="val 15802527"/>
                <a:gd name="adj5" fmla="val 11361"/>
              </a:avLst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8"/>
          <p:cNvGrpSpPr>
            <a:grpSpLocks/>
          </p:cNvGrpSpPr>
          <p:nvPr/>
        </p:nvGrpSpPr>
        <p:grpSpPr bwMode="auto">
          <a:xfrm>
            <a:off x="2781300" y="3014663"/>
            <a:ext cx="2752725" cy="2511425"/>
            <a:chOff x="2781300" y="3014663"/>
            <a:chExt cx="2752725" cy="2511425"/>
          </a:xfrm>
        </p:grpSpPr>
        <p:sp>
          <p:nvSpPr>
            <p:cNvPr id="51" name="環状矢印 50"/>
            <p:cNvSpPr/>
            <p:nvPr/>
          </p:nvSpPr>
          <p:spPr bwMode="auto">
            <a:xfrm rot="7386289">
              <a:off x="2901950" y="2894013"/>
              <a:ext cx="2511425" cy="2752725"/>
            </a:xfrm>
            <a:prstGeom prst="circularArrow">
              <a:avLst>
                <a:gd name="adj1" fmla="val 7651"/>
                <a:gd name="adj2" fmla="val 1144661"/>
                <a:gd name="adj3" fmla="val 20709190"/>
                <a:gd name="adj4" fmla="val 17239122"/>
                <a:gd name="adj5" fmla="val 1325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7430" name="テキスト ボックス 13"/>
            <p:cNvSpPr txBox="1">
              <a:spLocks noChangeArrowheads="1"/>
            </p:cNvSpPr>
            <p:nvPr/>
          </p:nvSpPr>
          <p:spPr bwMode="auto">
            <a:xfrm>
              <a:off x="4001405" y="4793666"/>
              <a:ext cx="617546" cy="34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印刷</a:t>
              </a:r>
            </a:p>
          </p:txBody>
        </p:sp>
      </p:grpSp>
      <p:grpSp>
        <p:nvGrpSpPr>
          <p:cNvPr id="11" name="グループ化 7"/>
          <p:cNvGrpSpPr>
            <a:grpSpLocks/>
          </p:cNvGrpSpPr>
          <p:nvPr/>
        </p:nvGrpSpPr>
        <p:grpSpPr bwMode="auto">
          <a:xfrm>
            <a:off x="3725863" y="3419475"/>
            <a:ext cx="2157412" cy="1944688"/>
            <a:chOff x="3725863" y="3419475"/>
            <a:chExt cx="2157412" cy="1944688"/>
          </a:xfrm>
        </p:grpSpPr>
        <p:sp>
          <p:nvSpPr>
            <p:cNvPr id="48" name="環状矢印 47"/>
            <p:cNvSpPr/>
            <p:nvPr/>
          </p:nvSpPr>
          <p:spPr bwMode="auto">
            <a:xfrm rot="21449922">
              <a:off x="3725863" y="3419475"/>
              <a:ext cx="2157412" cy="1944688"/>
            </a:xfrm>
            <a:prstGeom prst="circularArrow">
              <a:avLst>
                <a:gd name="adj1" fmla="val 9387"/>
                <a:gd name="adj2" fmla="val 1144661"/>
                <a:gd name="adj3" fmla="val 20747608"/>
                <a:gd name="adj4" fmla="val 17943677"/>
                <a:gd name="adj5" fmla="val 132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7428" name="テキスト ボックス 12"/>
            <p:cNvSpPr txBox="1">
              <a:spLocks noChangeArrowheads="1"/>
            </p:cNvSpPr>
            <p:nvPr/>
          </p:nvSpPr>
          <p:spPr bwMode="auto">
            <a:xfrm>
              <a:off x="4587151" y="3636063"/>
              <a:ext cx="617546" cy="34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HG丸ｺﾞｼｯｸM-PRO" pitchFamily="50" charset="-128"/>
                  <a:ea typeface="HG丸ｺﾞｼｯｸM-PRO" pitchFamily="50" charset="-128"/>
                </a:rPr>
                <a:t>入力</a:t>
              </a:r>
            </a:p>
          </p:txBody>
        </p:sp>
      </p:grpSp>
      <p:sp>
        <p:nvSpPr>
          <p:cNvPr id="2" name="角丸四角形吹き出し 1"/>
          <p:cNvSpPr/>
          <p:nvPr/>
        </p:nvSpPr>
        <p:spPr>
          <a:xfrm>
            <a:off x="6157913" y="2895600"/>
            <a:ext cx="2781300" cy="438150"/>
          </a:xfrm>
          <a:prstGeom prst="wedgeRoundRectCallout">
            <a:avLst>
              <a:gd name="adj1" fmla="val -42644"/>
              <a:gd name="adj2" fmla="val 895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高齢者ごと設定された質問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4835525" y="2362200"/>
            <a:ext cx="1785938" cy="436563"/>
          </a:xfrm>
          <a:prstGeom prst="wedgeRoundRectCallout">
            <a:avLst>
              <a:gd name="adj1" fmla="val -42647"/>
              <a:gd name="adj2" fmla="val 2510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行動履歴を送信</a:t>
            </a:r>
          </a:p>
        </p:txBody>
      </p:sp>
      <p:sp>
        <p:nvSpPr>
          <p:cNvPr id="24" name="角丸四角形吹き出し 23"/>
          <p:cNvSpPr/>
          <p:nvPr/>
        </p:nvSpPr>
        <p:spPr>
          <a:xfrm>
            <a:off x="5172075" y="5788025"/>
            <a:ext cx="3563938" cy="447675"/>
          </a:xfrm>
          <a:prstGeom prst="wedgeRoundRectCallout">
            <a:avLst>
              <a:gd name="adj1" fmla="val -68400"/>
              <a:gd name="adj2" fmla="val -3808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見守りたい高齢者の行動履歴を特定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609600" y="5788025"/>
            <a:ext cx="3433763" cy="446088"/>
          </a:xfrm>
          <a:prstGeom prst="wedgeRoundRectCallout">
            <a:avLst>
              <a:gd name="adj1" fmla="val 41144"/>
              <a:gd name="adj2" fmla="val -17604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b="1" dirty="0">
                <a:latin typeface="HG丸ｺﾞｼｯｸM-PRO" pitchFamily="50" charset="-128"/>
                <a:ea typeface="HG丸ｺﾞｼｯｸM-PRO" pitchFamily="50" charset="-128"/>
              </a:rPr>
              <a:t>特定した高齢者の行動履歴を出力</a:t>
            </a:r>
            <a:endParaRPr lang="en-US" altLang="ja-JP" sz="1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217488" y="3709988"/>
            <a:ext cx="4995862" cy="935037"/>
            <a:chOff x="217470" y="3709670"/>
            <a:chExt cx="4995880" cy="935355"/>
          </a:xfrm>
        </p:grpSpPr>
        <p:pic>
          <p:nvPicPr>
            <p:cNvPr id="17425" name="図 16" descr="cross_logo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5500" y="4051300"/>
              <a:ext cx="1847850" cy="59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角丸四角形吹き出し 30"/>
            <p:cNvSpPr/>
            <p:nvPr/>
          </p:nvSpPr>
          <p:spPr>
            <a:xfrm>
              <a:off x="217470" y="3709670"/>
              <a:ext cx="2481271" cy="436710"/>
            </a:xfrm>
            <a:prstGeom prst="wedgeRoundRectCallout">
              <a:avLst>
                <a:gd name="adj1" fmla="val 80118"/>
                <a:gd name="adj2" fmla="val 5041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ja-JP" altLang="en-US" sz="1600" b="1" dirty="0">
                  <a:latin typeface="HG丸ｺﾞｼｯｸM-PRO" pitchFamily="50" charset="-128"/>
                  <a:ea typeface="HG丸ｺﾞｼｯｸM-PRO" pitchFamily="50" charset="-128"/>
                </a:rPr>
                <a:t>遠隔からの見守りを実現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システム全体の構成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CE3C8-6803-41CE-88A8-1953E0FF2EA2}" type="slidenum">
              <a:rPr lang="en-US" altLang="ja-JP"/>
              <a:pPr>
                <a:defRPr/>
              </a:pPr>
              <a:t>6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pSp>
        <p:nvGrpSpPr>
          <p:cNvPr id="2" name="グループ化 137"/>
          <p:cNvGrpSpPr>
            <a:grpSpLocks/>
          </p:cNvGrpSpPr>
          <p:nvPr/>
        </p:nvGrpSpPr>
        <p:grpSpPr bwMode="auto">
          <a:xfrm>
            <a:off x="79375" y="1924050"/>
            <a:ext cx="3971925" cy="3657600"/>
            <a:chOff x="78816" y="1923390"/>
            <a:chExt cx="3972911" cy="3658328"/>
          </a:xfrm>
        </p:grpSpPr>
        <p:sp>
          <p:nvSpPr>
            <p:cNvPr id="8" name="角丸四角形 7"/>
            <p:cNvSpPr/>
            <p:nvPr/>
          </p:nvSpPr>
          <p:spPr>
            <a:xfrm>
              <a:off x="78816" y="2144097"/>
              <a:ext cx="3972911" cy="34376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198282" y="1923390"/>
              <a:ext cx="1733980" cy="393778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介護施設</a:t>
              </a:r>
            </a:p>
          </p:txBody>
        </p:sp>
        <p:pic>
          <p:nvPicPr>
            <p:cNvPr id="184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821" y="2622769"/>
              <a:ext cx="1385082" cy="1237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3" name="テキスト ボックス 11"/>
            <p:cNvSpPr txBox="1">
              <a:spLocks noChangeArrowheads="1"/>
            </p:cNvSpPr>
            <p:nvPr/>
          </p:nvSpPr>
          <p:spPr bwMode="auto">
            <a:xfrm>
              <a:off x="409896" y="3815271"/>
              <a:ext cx="954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複合機</a:t>
              </a:r>
            </a:p>
          </p:txBody>
        </p:sp>
        <p:sp>
          <p:nvSpPr>
            <p:cNvPr id="18494" name="テキスト ボックス 13"/>
            <p:cNvSpPr txBox="1">
              <a:spLocks noChangeArrowheads="1"/>
            </p:cNvSpPr>
            <p:nvPr/>
          </p:nvSpPr>
          <p:spPr bwMode="auto">
            <a:xfrm>
              <a:off x="1781295" y="3794251"/>
              <a:ext cx="22621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800">
                  <a:latin typeface="HG丸ｺﾞｼｯｸM-PRO" pitchFamily="50" charset="-128"/>
                  <a:ea typeface="HG丸ｺﾞｼｯｸM-PRO" pitchFamily="50" charset="-128"/>
                </a:rPr>
                <a:t>ユーザ管理システム</a:t>
              </a:r>
              <a:endParaRPr lang="en-US" altLang="ja-JP" sz="180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</a:rPr>
                <a:t>(</a:t>
              </a:r>
              <a:r>
                <a:rPr lang="ja-JP" altLang="en-US" sz="1800">
                  <a:latin typeface="HG丸ｺﾞｼｯｸM-PRO" pitchFamily="50" charset="-128"/>
                  <a:ea typeface="HG丸ｺﾞｼｯｸM-PRO" pitchFamily="50" charset="-128"/>
                </a:rPr>
                <a:t>サーバ</a:t>
              </a:r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</a:rPr>
                <a:t>)</a:t>
              </a:r>
              <a:endParaRPr lang="ja-JP" altLang="en-US" sz="1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742929" y="4241601"/>
              <a:ext cx="346161" cy="2937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862022" y="4546462"/>
              <a:ext cx="95274" cy="5112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671474" y="4625853"/>
              <a:ext cx="190547" cy="238172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 flipH="1">
              <a:off x="1954119" y="4633792"/>
              <a:ext cx="190547" cy="238172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777863" y="4989463"/>
              <a:ext cx="95274" cy="295334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1941416" y="4997402"/>
              <a:ext cx="95274" cy="295334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501" name="テキスト ボックス 23"/>
            <p:cNvSpPr txBox="1">
              <a:spLocks noChangeArrowheads="1"/>
            </p:cNvSpPr>
            <p:nvPr/>
          </p:nvSpPr>
          <p:spPr bwMode="auto">
            <a:xfrm>
              <a:off x="1445192" y="5181608"/>
              <a:ext cx="954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管理者</a:t>
              </a:r>
            </a:p>
          </p:txBody>
        </p:sp>
        <p:pic>
          <p:nvPicPr>
            <p:cNvPr id="18502" name="Picture 7" descr="C:\Users\08mi148\AppData\Local\Microsoft\Windows\Temporary Internet Files\Low\Content.IE5\92LMANZ1\MC900434845[1].PNG"/>
            <p:cNvPicPr>
              <a:picLocks noChangeAspect="1" noChangeArrowheads="1"/>
            </p:cNvPicPr>
            <p:nvPr/>
          </p:nvPicPr>
          <p:blipFill>
            <a:blip r:embed="rId4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2327377" y="2467299"/>
              <a:ext cx="1393278" cy="1393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グループ化 136"/>
          <p:cNvGrpSpPr>
            <a:grpSpLocks/>
          </p:cNvGrpSpPr>
          <p:nvPr/>
        </p:nvGrpSpPr>
        <p:grpSpPr bwMode="auto">
          <a:xfrm>
            <a:off x="5659438" y="830263"/>
            <a:ext cx="3373437" cy="5241925"/>
            <a:chOff x="5659815" y="830303"/>
            <a:chExt cx="3373841" cy="5242563"/>
          </a:xfrm>
        </p:grpSpPr>
        <p:sp>
          <p:nvSpPr>
            <p:cNvPr id="27" name="角丸四角形 26"/>
            <p:cNvSpPr/>
            <p:nvPr/>
          </p:nvSpPr>
          <p:spPr>
            <a:xfrm>
              <a:off x="5659815" y="1039879"/>
              <a:ext cx="3310333" cy="1844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C800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6447309" y="830303"/>
              <a:ext cx="1735345" cy="393748"/>
            </a:xfrm>
            <a:prstGeom prst="roundRect">
              <a:avLst>
                <a:gd name="adj" fmla="val 50000"/>
              </a:avLst>
            </a:prstGeom>
            <a:ln>
              <a:solidFill>
                <a:srgbClr val="FC800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000" dirty="0">
                  <a:latin typeface="HG丸ｺﾞｼｯｸM-PRO" pitchFamily="50" charset="-128"/>
                  <a:ea typeface="HG丸ｺﾞｼｯｸM-PRO" pitchFamily="50" charset="-128"/>
                </a:rPr>
                <a:t>高齢者宅</a:t>
              </a:r>
            </a:p>
          </p:txBody>
        </p:sp>
        <p:sp>
          <p:nvSpPr>
            <p:cNvPr id="18459" name="テキスト ボックス 29"/>
            <p:cNvSpPr txBox="1">
              <a:spLocks noChangeArrowheads="1"/>
            </p:cNvSpPr>
            <p:nvPr/>
          </p:nvSpPr>
          <p:spPr bwMode="auto">
            <a:xfrm>
              <a:off x="5733391" y="2422639"/>
              <a:ext cx="19800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タブレット端末</a:t>
              </a:r>
            </a:p>
          </p:txBody>
        </p:sp>
        <p:sp>
          <p:nvSpPr>
            <p:cNvPr id="18460" name="テキスト ボックス 33"/>
            <p:cNvSpPr txBox="1">
              <a:spLocks noChangeArrowheads="1"/>
            </p:cNvSpPr>
            <p:nvPr/>
          </p:nvSpPr>
          <p:spPr bwMode="auto">
            <a:xfrm>
              <a:off x="7779983" y="2433144"/>
              <a:ext cx="954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000">
                  <a:latin typeface="HG丸ｺﾞｼｯｸM-PRO" pitchFamily="50" charset="-128"/>
                  <a:ea typeface="HG丸ｺﾞｼｯｸM-PRO" pitchFamily="50" charset="-128"/>
                </a:rPr>
                <a:t>高齢者</a:t>
              </a:r>
            </a:p>
          </p:txBody>
        </p:sp>
        <p:pic>
          <p:nvPicPr>
            <p:cNvPr id="18461" name="図 15" descr="icon_5p_192 (3)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6982" y="1151272"/>
              <a:ext cx="1302447" cy="130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フリーフォーム 42"/>
            <p:cNvSpPr/>
            <p:nvPr/>
          </p:nvSpPr>
          <p:spPr>
            <a:xfrm flipH="1">
              <a:off x="8135023" y="1709885"/>
              <a:ext cx="284197" cy="496947"/>
            </a:xfrm>
            <a:custGeom>
              <a:avLst/>
              <a:gdLst>
                <a:gd name="connsiteX0" fmla="*/ 260131 w 283779"/>
                <a:gd name="connsiteY0" fmla="*/ 7883 h 496614"/>
                <a:gd name="connsiteX1" fmla="*/ 118242 w 283779"/>
                <a:gd name="connsiteY1" fmla="*/ 118242 h 496614"/>
                <a:gd name="connsiteX2" fmla="*/ 7883 w 283779"/>
                <a:gd name="connsiteY2" fmla="*/ 275897 h 496614"/>
                <a:gd name="connsiteX3" fmla="*/ 70945 w 283779"/>
                <a:gd name="connsiteY3" fmla="*/ 465083 h 496614"/>
                <a:gd name="connsiteX4" fmla="*/ 181304 w 283779"/>
                <a:gd name="connsiteY4" fmla="*/ 465083 h 496614"/>
                <a:gd name="connsiteX5" fmla="*/ 134007 w 283779"/>
                <a:gd name="connsiteY5" fmla="*/ 323193 h 496614"/>
                <a:gd name="connsiteX6" fmla="*/ 181304 w 283779"/>
                <a:gd name="connsiteY6" fmla="*/ 149773 h 496614"/>
                <a:gd name="connsiteX7" fmla="*/ 260131 w 283779"/>
                <a:gd name="connsiteY7" fmla="*/ 70945 h 496614"/>
                <a:gd name="connsiteX8" fmla="*/ 260131 w 283779"/>
                <a:gd name="connsiteY8" fmla="*/ 7883 h 49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79" h="496614">
                  <a:moveTo>
                    <a:pt x="260131" y="7883"/>
                  </a:moveTo>
                  <a:cubicBezTo>
                    <a:pt x="236483" y="15766"/>
                    <a:pt x="160283" y="73573"/>
                    <a:pt x="118242" y="118242"/>
                  </a:cubicBezTo>
                  <a:cubicBezTo>
                    <a:pt x="76201" y="162911"/>
                    <a:pt x="15766" y="218090"/>
                    <a:pt x="7883" y="275897"/>
                  </a:cubicBezTo>
                  <a:cubicBezTo>
                    <a:pt x="0" y="333704"/>
                    <a:pt x="42042" y="433552"/>
                    <a:pt x="70945" y="465083"/>
                  </a:cubicBezTo>
                  <a:cubicBezTo>
                    <a:pt x="99848" y="496614"/>
                    <a:pt x="170794" y="488731"/>
                    <a:pt x="181304" y="465083"/>
                  </a:cubicBezTo>
                  <a:cubicBezTo>
                    <a:pt x="191814" y="441435"/>
                    <a:pt x="134007" y="375745"/>
                    <a:pt x="134007" y="323193"/>
                  </a:cubicBezTo>
                  <a:cubicBezTo>
                    <a:pt x="134007" y="270641"/>
                    <a:pt x="160283" y="191814"/>
                    <a:pt x="181304" y="149773"/>
                  </a:cubicBezTo>
                  <a:cubicBezTo>
                    <a:pt x="202325" y="107732"/>
                    <a:pt x="244366" y="94593"/>
                    <a:pt x="260131" y="70945"/>
                  </a:cubicBezTo>
                  <a:cubicBezTo>
                    <a:pt x="275896" y="47297"/>
                    <a:pt x="283779" y="0"/>
                    <a:pt x="260131" y="788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8006421" y="1822611"/>
              <a:ext cx="192110" cy="238154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 flipH="1">
              <a:off x="8355713" y="2162377"/>
              <a:ext cx="95261" cy="295311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8130261" y="2170316"/>
              <a:ext cx="95261" cy="293723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 flipH="1">
              <a:off x="7968316" y="1444740"/>
              <a:ext cx="346116" cy="2953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 rot="20149105">
              <a:off x="7858765" y="2095694"/>
              <a:ext cx="219101" cy="322302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6448896" y="3210255"/>
              <a:ext cx="2584760" cy="1282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C800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7063333" y="3064187"/>
              <a:ext cx="1354299" cy="273083"/>
            </a:xfrm>
            <a:prstGeom prst="roundRect">
              <a:avLst>
                <a:gd name="adj" fmla="val 50000"/>
              </a:avLst>
            </a:prstGeom>
            <a:ln>
              <a:solidFill>
                <a:srgbClr val="FC800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dirty="0">
                  <a:latin typeface="HG丸ｺﾞｼｯｸM-PRO" pitchFamily="50" charset="-128"/>
                  <a:ea typeface="HG丸ｺﾞｼｯｸM-PRO" pitchFamily="50" charset="-128"/>
                </a:rPr>
                <a:t>高齢者宅</a:t>
              </a:r>
            </a:p>
          </p:txBody>
        </p:sp>
        <p:sp>
          <p:nvSpPr>
            <p:cNvPr id="18470" name="テキスト ボックス 49"/>
            <p:cNvSpPr txBox="1">
              <a:spLocks noChangeArrowheads="1"/>
            </p:cNvSpPr>
            <p:nvPr/>
          </p:nvSpPr>
          <p:spPr bwMode="auto">
            <a:xfrm>
              <a:off x="6505570" y="4171476"/>
              <a:ext cx="1620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>
                  <a:latin typeface="HG丸ｺﾞｼｯｸM-PRO" pitchFamily="50" charset="-128"/>
                  <a:ea typeface="HG丸ｺﾞｼｯｸM-PRO" pitchFamily="50" charset="-128"/>
                </a:rPr>
                <a:t>タブレット端末</a:t>
              </a:r>
            </a:p>
          </p:txBody>
        </p:sp>
        <p:sp>
          <p:nvSpPr>
            <p:cNvPr id="18471" name="テキスト ボックス 50"/>
            <p:cNvSpPr txBox="1">
              <a:spLocks noChangeArrowheads="1"/>
            </p:cNvSpPr>
            <p:nvPr/>
          </p:nvSpPr>
          <p:spPr bwMode="auto">
            <a:xfrm>
              <a:off x="8103861" y="4178784"/>
              <a:ext cx="800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>
                  <a:latin typeface="HG丸ｺﾞｼｯｸM-PRO" pitchFamily="50" charset="-128"/>
                  <a:ea typeface="HG丸ｺﾞｼｯｸM-PRO" pitchFamily="50" charset="-128"/>
                </a:rPr>
                <a:t>高齢者</a:t>
              </a:r>
            </a:p>
          </p:txBody>
        </p:sp>
        <p:pic>
          <p:nvPicPr>
            <p:cNvPr id="18472" name="図 15" descr="icon_5p_192 (3)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1422" y="3287038"/>
              <a:ext cx="1017149" cy="90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フリーフォーム 53"/>
            <p:cNvSpPr/>
            <p:nvPr/>
          </p:nvSpPr>
          <p:spPr>
            <a:xfrm flipH="1">
              <a:off x="8381116" y="3675449"/>
              <a:ext cx="222277" cy="346117"/>
            </a:xfrm>
            <a:custGeom>
              <a:avLst/>
              <a:gdLst>
                <a:gd name="connsiteX0" fmla="*/ 260131 w 283779"/>
                <a:gd name="connsiteY0" fmla="*/ 7883 h 496614"/>
                <a:gd name="connsiteX1" fmla="*/ 118242 w 283779"/>
                <a:gd name="connsiteY1" fmla="*/ 118242 h 496614"/>
                <a:gd name="connsiteX2" fmla="*/ 7883 w 283779"/>
                <a:gd name="connsiteY2" fmla="*/ 275897 h 496614"/>
                <a:gd name="connsiteX3" fmla="*/ 70945 w 283779"/>
                <a:gd name="connsiteY3" fmla="*/ 465083 h 496614"/>
                <a:gd name="connsiteX4" fmla="*/ 181304 w 283779"/>
                <a:gd name="connsiteY4" fmla="*/ 465083 h 496614"/>
                <a:gd name="connsiteX5" fmla="*/ 134007 w 283779"/>
                <a:gd name="connsiteY5" fmla="*/ 323193 h 496614"/>
                <a:gd name="connsiteX6" fmla="*/ 181304 w 283779"/>
                <a:gd name="connsiteY6" fmla="*/ 149773 h 496614"/>
                <a:gd name="connsiteX7" fmla="*/ 260131 w 283779"/>
                <a:gd name="connsiteY7" fmla="*/ 70945 h 496614"/>
                <a:gd name="connsiteX8" fmla="*/ 260131 w 283779"/>
                <a:gd name="connsiteY8" fmla="*/ 7883 h 49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79" h="496614">
                  <a:moveTo>
                    <a:pt x="260131" y="7883"/>
                  </a:moveTo>
                  <a:cubicBezTo>
                    <a:pt x="236483" y="15766"/>
                    <a:pt x="160283" y="73573"/>
                    <a:pt x="118242" y="118242"/>
                  </a:cubicBezTo>
                  <a:cubicBezTo>
                    <a:pt x="76201" y="162911"/>
                    <a:pt x="15766" y="218090"/>
                    <a:pt x="7883" y="275897"/>
                  </a:cubicBezTo>
                  <a:cubicBezTo>
                    <a:pt x="0" y="333704"/>
                    <a:pt x="42042" y="433552"/>
                    <a:pt x="70945" y="465083"/>
                  </a:cubicBezTo>
                  <a:cubicBezTo>
                    <a:pt x="99848" y="496614"/>
                    <a:pt x="170794" y="488731"/>
                    <a:pt x="181304" y="465083"/>
                  </a:cubicBezTo>
                  <a:cubicBezTo>
                    <a:pt x="191814" y="441435"/>
                    <a:pt x="134007" y="375745"/>
                    <a:pt x="134007" y="323193"/>
                  </a:cubicBezTo>
                  <a:cubicBezTo>
                    <a:pt x="134007" y="270641"/>
                    <a:pt x="160283" y="191814"/>
                    <a:pt x="181304" y="149773"/>
                  </a:cubicBezTo>
                  <a:cubicBezTo>
                    <a:pt x="202325" y="107732"/>
                    <a:pt x="244366" y="94593"/>
                    <a:pt x="260131" y="70945"/>
                  </a:cubicBezTo>
                  <a:cubicBezTo>
                    <a:pt x="275896" y="47297"/>
                    <a:pt x="283779" y="0"/>
                    <a:pt x="260131" y="788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8281091" y="3754834"/>
              <a:ext cx="149243" cy="165120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56" name="フリーフォーム 55"/>
            <p:cNvSpPr/>
            <p:nvPr/>
          </p:nvSpPr>
          <p:spPr>
            <a:xfrm flipH="1">
              <a:off x="8554174" y="3989813"/>
              <a:ext cx="74622" cy="206400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8377940" y="3996163"/>
              <a:ext cx="73034" cy="204812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58" name="円/楕円 57"/>
            <p:cNvSpPr/>
            <p:nvPr/>
          </p:nvSpPr>
          <p:spPr>
            <a:xfrm flipH="1">
              <a:off x="8250925" y="3491277"/>
              <a:ext cx="269907" cy="2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59" name="フリーフォーム 58"/>
            <p:cNvSpPr/>
            <p:nvPr/>
          </p:nvSpPr>
          <p:spPr>
            <a:xfrm rot="20149105">
              <a:off x="8165190" y="3943769"/>
              <a:ext cx="171471" cy="223865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6426669" y="4766194"/>
              <a:ext cx="2586348" cy="12828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C8004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7042693" y="4618539"/>
              <a:ext cx="1354300" cy="274670"/>
            </a:xfrm>
            <a:prstGeom prst="roundRect">
              <a:avLst>
                <a:gd name="adj" fmla="val 50000"/>
              </a:avLst>
            </a:prstGeom>
            <a:ln>
              <a:solidFill>
                <a:srgbClr val="FC800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dirty="0">
                  <a:latin typeface="HG丸ｺﾞｼｯｸM-PRO" pitchFamily="50" charset="-128"/>
                  <a:ea typeface="HG丸ｺﾞｼｯｸM-PRO" pitchFamily="50" charset="-128"/>
                </a:rPr>
                <a:t>高齢者宅</a:t>
              </a:r>
            </a:p>
          </p:txBody>
        </p:sp>
        <p:sp>
          <p:nvSpPr>
            <p:cNvPr id="18481" name="テキスト ボックス 62"/>
            <p:cNvSpPr txBox="1">
              <a:spLocks noChangeArrowheads="1"/>
            </p:cNvSpPr>
            <p:nvPr/>
          </p:nvSpPr>
          <p:spPr bwMode="auto">
            <a:xfrm>
              <a:off x="6484549" y="5727004"/>
              <a:ext cx="1620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>
                  <a:latin typeface="HG丸ｺﾞｼｯｸM-PRO" pitchFamily="50" charset="-128"/>
                  <a:ea typeface="HG丸ｺﾞｼｯｸM-PRO" pitchFamily="50" charset="-128"/>
                </a:rPr>
                <a:t>タブレット端末</a:t>
              </a:r>
            </a:p>
          </p:txBody>
        </p:sp>
        <p:sp>
          <p:nvSpPr>
            <p:cNvPr id="18482" name="テキスト ボックス 63"/>
            <p:cNvSpPr txBox="1">
              <a:spLocks noChangeArrowheads="1"/>
            </p:cNvSpPr>
            <p:nvPr/>
          </p:nvSpPr>
          <p:spPr bwMode="auto">
            <a:xfrm>
              <a:off x="8082840" y="5734312"/>
              <a:ext cx="800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600">
                  <a:latin typeface="HG丸ｺﾞｼｯｸM-PRO" pitchFamily="50" charset="-128"/>
                  <a:ea typeface="HG丸ｺﾞｼｯｸM-PRO" pitchFamily="50" charset="-128"/>
                </a:rPr>
                <a:t>高齢者</a:t>
              </a:r>
            </a:p>
          </p:txBody>
        </p:sp>
        <p:pic>
          <p:nvPicPr>
            <p:cNvPr id="18483" name="図 15" descr="icon_5p_192 (3)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90401" y="4842566"/>
              <a:ext cx="1017149" cy="905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フリーフォーム 66"/>
            <p:cNvSpPr/>
            <p:nvPr/>
          </p:nvSpPr>
          <p:spPr>
            <a:xfrm flipH="1">
              <a:off x="8360475" y="5231389"/>
              <a:ext cx="222277" cy="346117"/>
            </a:xfrm>
            <a:custGeom>
              <a:avLst/>
              <a:gdLst>
                <a:gd name="connsiteX0" fmla="*/ 260131 w 283779"/>
                <a:gd name="connsiteY0" fmla="*/ 7883 h 496614"/>
                <a:gd name="connsiteX1" fmla="*/ 118242 w 283779"/>
                <a:gd name="connsiteY1" fmla="*/ 118242 h 496614"/>
                <a:gd name="connsiteX2" fmla="*/ 7883 w 283779"/>
                <a:gd name="connsiteY2" fmla="*/ 275897 h 496614"/>
                <a:gd name="connsiteX3" fmla="*/ 70945 w 283779"/>
                <a:gd name="connsiteY3" fmla="*/ 465083 h 496614"/>
                <a:gd name="connsiteX4" fmla="*/ 181304 w 283779"/>
                <a:gd name="connsiteY4" fmla="*/ 465083 h 496614"/>
                <a:gd name="connsiteX5" fmla="*/ 134007 w 283779"/>
                <a:gd name="connsiteY5" fmla="*/ 323193 h 496614"/>
                <a:gd name="connsiteX6" fmla="*/ 181304 w 283779"/>
                <a:gd name="connsiteY6" fmla="*/ 149773 h 496614"/>
                <a:gd name="connsiteX7" fmla="*/ 260131 w 283779"/>
                <a:gd name="connsiteY7" fmla="*/ 70945 h 496614"/>
                <a:gd name="connsiteX8" fmla="*/ 260131 w 283779"/>
                <a:gd name="connsiteY8" fmla="*/ 7883 h 49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79" h="496614">
                  <a:moveTo>
                    <a:pt x="260131" y="7883"/>
                  </a:moveTo>
                  <a:cubicBezTo>
                    <a:pt x="236483" y="15766"/>
                    <a:pt x="160283" y="73573"/>
                    <a:pt x="118242" y="118242"/>
                  </a:cubicBezTo>
                  <a:cubicBezTo>
                    <a:pt x="76201" y="162911"/>
                    <a:pt x="15766" y="218090"/>
                    <a:pt x="7883" y="275897"/>
                  </a:cubicBezTo>
                  <a:cubicBezTo>
                    <a:pt x="0" y="333704"/>
                    <a:pt x="42042" y="433552"/>
                    <a:pt x="70945" y="465083"/>
                  </a:cubicBezTo>
                  <a:cubicBezTo>
                    <a:pt x="99848" y="496614"/>
                    <a:pt x="170794" y="488731"/>
                    <a:pt x="181304" y="465083"/>
                  </a:cubicBezTo>
                  <a:cubicBezTo>
                    <a:pt x="191814" y="441435"/>
                    <a:pt x="134007" y="375745"/>
                    <a:pt x="134007" y="323193"/>
                  </a:cubicBezTo>
                  <a:cubicBezTo>
                    <a:pt x="134007" y="270641"/>
                    <a:pt x="160283" y="191814"/>
                    <a:pt x="181304" y="149773"/>
                  </a:cubicBezTo>
                  <a:cubicBezTo>
                    <a:pt x="202325" y="107732"/>
                    <a:pt x="244366" y="94593"/>
                    <a:pt x="260131" y="70945"/>
                  </a:cubicBezTo>
                  <a:cubicBezTo>
                    <a:pt x="275896" y="47297"/>
                    <a:pt x="283779" y="0"/>
                    <a:pt x="260131" y="788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8260451" y="5309185"/>
              <a:ext cx="149243" cy="166708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69" name="フリーフォーム 68"/>
            <p:cNvSpPr/>
            <p:nvPr/>
          </p:nvSpPr>
          <p:spPr>
            <a:xfrm flipH="1">
              <a:off x="8531946" y="5545752"/>
              <a:ext cx="74622" cy="204812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8355713" y="5550514"/>
              <a:ext cx="74621" cy="206400"/>
            </a:xfrm>
            <a:custGeom>
              <a:avLst/>
              <a:gdLst>
                <a:gd name="connsiteX0" fmla="*/ 126124 w 126124"/>
                <a:gd name="connsiteY0" fmla="*/ 0 h 409904"/>
                <a:gd name="connsiteX1" fmla="*/ 31531 w 126124"/>
                <a:gd name="connsiteY1" fmla="*/ 315311 h 409904"/>
                <a:gd name="connsiteX2" fmla="*/ 0 w 126124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409904">
                  <a:moveTo>
                    <a:pt x="126124" y="0"/>
                  </a:moveTo>
                  <a:cubicBezTo>
                    <a:pt x="89338" y="123497"/>
                    <a:pt x="52552" y="246994"/>
                    <a:pt x="31531" y="315311"/>
                  </a:cubicBezTo>
                  <a:cubicBezTo>
                    <a:pt x="10510" y="383628"/>
                    <a:pt x="5255" y="396766"/>
                    <a:pt x="0" y="409904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71" name="円/楕円 70"/>
            <p:cNvSpPr/>
            <p:nvPr/>
          </p:nvSpPr>
          <p:spPr>
            <a:xfrm flipH="1">
              <a:off x="8230285" y="5047216"/>
              <a:ext cx="269907" cy="2048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  <p:sp>
          <p:nvSpPr>
            <p:cNvPr id="72" name="フリーフォーム 71"/>
            <p:cNvSpPr/>
            <p:nvPr/>
          </p:nvSpPr>
          <p:spPr>
            <a:xfrm rot="20149105">
              <a:off x="8144550" y="5499708"/>
              <a:ext cx="169883" cy="223865"/>
            </a:xfrm>
            <a:custGeom>
              <a:avLst/>
              <a:gdLst>
                <a:gd name="connsiteX0" fmla="*/ 252248 w 252248"/>
                <a:gd name="connsiteY0" fmla="*/ 0 h 331076"/>
                <a:gd name="connsiteX1" fmla="*/ 141889 w 252248"/>
                <a:gd name="connsiteY1" fmla="*/ 189186 h 331076"/>
                <a:gd name="connsiteX2" fmla="*/ 0 w 252248"/>
                <a:gd name="connsiteY2" fmla="*/ 331076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48" h="331076">
                  <a:moveTo>
                    <a:pt x="252248" y="0"/>
                  </a:moveTo>
                  <a:cubicBezTo>
                    <a:pt x="218089" y="67003"/>
                    <a:pt x="183930" y="134007"/>
                    <a:pt x="141889" y="189186"/>
                  </a:cubicBezTo>
                  <a:cubicBezTo>
                    <a:pt x="99848" y="244365"/>
                    <a:pt x="0" y="331076"/>
                    <a:pt x="0" y="331076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/>
            </a:p>
          </p:txBody>
        </p:sp>
      </p:grpSp>
      <p:grpSp>
        <p:nvGrpSpPr>
          <p:cNvPr id="6" name="グループ化 118"/>
          <p:cNvGrpSpPr>
            <a:grpSpLocks/>
          </p:cNvGrpSpPr>
          <p:nvPr/>
        </p:nvGrpSpPr>
        <p:grpSpPr bwMode="auto">
          <a:xfrm>
            <a:off x="3341688" y="1801813"/>
            <a:ext cx="3563937" cy="3086100"/>
            <a:chOff x="3342290" y="1802410"/>
            <a:chExt cx="3563007" cy="3084898"/>
          </a:xfrm>
        </p:grpSpPr>
        <p:cxnSp>
          <p:nvCxnSpPr>
            <p:cNvPr id="75" name="直線矢印コネクタ 74"/>
            <p:cNvCxnSpPr/>
            <p:nvPr/>
          </p:nvCxnSpPr>
          <p:spPr>
            <a:xfrm flipV="1">
              <a:off x="3358161" y="1802410"/>
              <a:ext cx="2639323" cy="94102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>
              <a:off x="3342290" y="3073502"/>
              <a:ext cx="3531265" cy="28405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3374032" y="3405161"/>
              <a:ext cx="3531265" cy="1482147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4" name="グループ化 113"/>
            <p:cNvGrpSpPr>
              <a:grpSpLocks/>
            </p:cNvGrpSpPr>
            <p:nvPr/>
          </p:nvGrpSpPr>
          <p:grpSpPr bwMode="auto">
            <a:xfrm>
              <a:off x="4713890" y="2632842"/>
              <a:ext cx="1008938" cy="495455"/>
              <a:chOff x="4713890" y="2632842"/>
              <a:chExt cx="1008938" cy="495455"/>
            </a:xfrm>
          </p:grpSpPr>
          <p:sp>
            <p:nvSpPr>
              <p:cNvPr id="112" name="メモ 111"/>
              <p:cNvSpPr/>
              <p:nvPr/>
            </p:nvSpPr>
            <p:spPr>
              <a:xfrm>
                <a:off x="4713532" y="2632348"/>
                <a:ext cx="379313" cy="426872"/>
              </a:xfrm>
              <a:prstGeom prst="foldedCorner">
                <a:avLst>
                  <a:gd name="adj" fmla="val 28431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456" name="テキスト ボックス 112"/>
              <p:cNvSpPr txBox="1">
                <a:spLocks noChangeArrowheads="1"/>
              </p:cNvSpPr>
              <p:nvPr/>
            </p:nvSpPr>
            <p:spPr bwMode="auto">
              <a:xfrm>
                <a:off x="5076497" y="2758965"/>
                <a:ext cx="6463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1800">
                    <a:solidFill>
                      <a:srgbClr val="0070C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質問</a:t>
                </a:r>
              </a:p>
            </p:txBody>
          </p:sp>
        </p:grpSp>
      </p:grpSp>
      <p:grpSp>
        <p:nvGrpSpPr>
          <p:cNvPr id="10" name="グループ化 117"/>
          <p:cNvGrpSpPr>
            <a:grpSpLocks/>
          </p:cNvGrpSpPr>
          <p:nvPr/>
        </p:nvGrpSpPr>
        <p:grpSpPr bwMode="auto">
          <a:xfrm>
            <a:off x="3263900" y="2017713"/>
            <a:ext cx="3530600" cy="3074987"/>
            <a:chOff x="3263463" y="2017984"/>
            <a:chExt cx="3531475" cy="3074279"/>
          </a:xfrm>
        </p:grpSpPr>
        <p:cxnSp>
          <p:nvCxnSpPr>
            <p:cNvPr id="85" name="直線矢印コネクタ 84"/>
            <p:cNvCxnSpPr/>
            <p:nvPr/>
          </p:nvCxnSpPr>
          <p:spPr>
            <a:xfrm flipH="1">
              <a:off x="3295221" y="2017984"/>
              <a:ext cx="2712122" cy="930061"/>
            </a:xfrm>
            <a:prstGeom prst="straightConnector1">
              <a:avLst/>
            </a:prstGeom>
            <a:ln w="76200">
              <a:solidFill>
                <a:srgbClr val="FF3399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 flipH="1" flipV="1">
              <a:off x="3326979" y="3248013"/>
              <a:ext cx="3467959" cy="314253"/>
            </a:xfrm>
            <a:prstGeom prst="straightConnector1">
              <a:avLst/>
            </a:prstGeom>
            <a:ln w="76200">
              <a:solidFill>
                <a:srgbClr val="FF3399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 flipH="1" flipV="1">
              <a:off x="3263463" y="3562265"/>
              <a:ext cx="3531475" cy="1529998"/>
            </a:xfrm>
            <a:prstGeom prst="straightConnector1">
              <a:avLst/>
            </a:prstGeom>
            <a:ln w="76200">
              <a:solidFill>
                <a:srgbClr val="FF3399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48" name="グループ化 114"/>
            <p:cNvGrpSpPr>
              <a:grpSpLocks/>
            </p:cNvGrpSpPr>
            <p:nvPr/>
          </p:nvGrpSpPr>
          <p:grpSpPr bwMode="auto">
            <a:xfrm>
              <a:off x="4929352" y="3526221"/>
              <a:ext cx="1470603" cy="495455"/>
              <a:chOff x="4713890" y="2632842"/>
              <a:chExt cx="1470603" cy="495455"/>
            </a:xfrm>
          </p:grpSpPr>
          <p:sp>
            <p:nvSpPr>
              <p:cNvPr id="116" name="メモ 115"/>
              <p:cNvSpPr/>
              <p:nvPr/>
            </p:nvSpPr>
            <p:spPr>
              <a:xfrm>
                <a:off x="4713702" y="2632383"/>
                <a:ext cx="377919" cy="425352"/>
              </a:xfrm>
              <a:prstGeom prst="foldedCorner">
                <a:avLst>
                  <a:gd name="adj" fmla="val 28431"/>
                </a:avLst>
              </a:prstGeom>
              <a:solidFill>
                <a:schemeClr val="bg1"/>
              </a:solidFill>
              <a:ln>
                <a:solidFill>
                  <a:srgbClr val="FF3399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450" name="テキスト ボックス 116"/>
              <p:cNvSpPr txBox="1">
                <a:spLocks noChangeArrowheads="1"/>
              </p:cNvSpPr>
              <p:nvPr/>
            </p:nvSpPr>
            <p:spPr bwMode="auto">
              <a:xfrm>
                <a:off x="5076497" y="2758965"/>
                <a:ext cx="1107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1800">
                    <a:solidFill>
                      <a:srgbClr val="FF3399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行動履歴</a:t>
                </a:r>
              </a:p>
            </p:txBody>
          </p:sp>
        </p:grpSp>
      </p:grpSp>
      <p:grpSp>
        <p:nvGrpSpPr>
          <p:cNvPr id="12" name="グループ化 134"/>
          <p:cNvGrpSpPr>
            <a:grpSpLocks/>
          </p:cNvGrpSpPr>
          <p:nvPr/>
        </p:nvGrpSpPr>
        <p:grpSpPr bwMode="auto">
          <a:xfrm>
            <a:off x="1368425" y="2716213"/>
            <a:ext cx="1166813" cy="1016000"/>
            <a:chOff x="1368549" y="2716924"/>
            <a:chExt cx="1166648" cy="1015716"/>
          </a:xfrm>
        </p:grpSpPr>
        <p:cxnSp>
          <p:nvCxnSpPr>
            <p:cNvPr id="120" name="直線矢印コネクタ 119"/>
            <p:cNvCxnSpPr/>
            <p:nvPr/>
          </p:nvCxnSpPr>
          <p:spPr>
            <a:xfrm flipH="1">
              <a:off x="1368549" y="3247001"/>
              <a:ext cx="1166648" cy="0"/>
            </a:xfrm>
            <a:prstGeom prst="straightConnector1">
              <a:avLst/>
            </a:prstGeom>
            <a:ln w="76200">
              <a:solidFill>
                <a:srgbClr val="FF3399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メモ 132"/>
            <p:cNvSpPr/>
            <p:nvPr/>
          </p:nvSpPr>
          <p:spPr>
            <a:xfrm>
              <a:off x="1820923" y="2716924"/>
              <a:ext cx="379358" cy="425331"/>
            </a:xfrm>
            <a:prstGeom prst="foldedCorner">
              <a:avLst>
                <a:gd name="adj" fmla="val 28431"/>
              </a:avLst>
            </a:prstGeom>
            <a:solidFill>
              <a:schemeClr val="bg1"/>
            </a:solidFill>
            <a:ln>
              <a:solidFill>
                <a:srgbClr val="FF3399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444" name="テキスト ボックス 133"/>
            <p:cNvSpPr txBox="1">
              <a:spLocks noChangeArrowheads="1"/>
            </p:cNvSpPr>
            <p:nvPr/>
          </p:nvSpPr>
          <p:spPr bwMode="auto">
            <a:xfrm>
              <a:off x="1397875" y="3363308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>
                  <a:solidFill>
                    <a:srgbClr val="FF3399"/>
                  </a:solidFill>
                  <a:latin typeface="HG丸ｺﾞｼｯｸM-PRO" pitchFamily="50" charset="-128"/>
                  <a:ea typeface="HG丸ｺﾞｼｯｸM-PRO" pitchFamily="50" charset="-128"/>
                </a:rPr>
                <a:t>行動履歴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CROSS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の基本機能デモ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0B3B2-A834-4DA2-B8D2-F39EA36CB38C}" type="slidenum">
              <a:rPr lang="en-US" altLang="ja-JP"/>
              <a:pPr>
                <a:defRPr/>
              </a:pPr>
              <a:t>7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19462" name="Picture 2" descr="http://3.bp.blogspot.com/-yZVgoCSQPcg/T-Uom27XIxI/AAAAAAAAFpI/M7vvLLSOtmA/s1600/boy_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4014788"/>
            <a:ext cx="21367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入力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700" y="1009650"/>
            <a:ext cx="8850313" cy="52705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問題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1" eaLnBrk="1" hangingPunct="1"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高齢者の様子を知りたい</a:t>
            </a:r>
            <a:r>
              <a:rPr lang="ja-JP" altLang="en-US" dirty="0" smtClean="0"/>
              <a:t>が，遠くに居てなかなか様子を見に行けない</a:t>
            </a:r>
            <a:endParaRPr lang="en-US" altLang="ja-JP" dirty="0" smtClean="0"/>
          </a:p>
          <a:p>
            <a:pPr lvl="1"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解決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策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lvl="1" eaLnBrk="1" hangingPunct="1">
              <a:defRPr/>
            </a:pPr>
            <a:r>
              <a:rPr lang="ja-JP" altLang="en-US" u="sng" dirty="0" smtClean="0"/>
              <a:t>タブレット端末を利用し</a:t>
            </a:r>
            <a:r>
              <a:rPr lang="ja-JP" altLang="en-US" dirty="0" smtClean="0"/>
              <a:t>高齢者から</a:t>
            </a:r>
            <a:r>
              <a:rPr lang="ja-JP" altLang="en-US" u="sng" dirty="0" smtClean="0"/>
              <a:t>情報を収集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 eaLnBrk="1" hangingPunct="1"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DB11D-EEB5-4F50-9C89-D6C74D096742}" type="slidenum">
              <a:rPr lang="en-US" altLang="ja-JP"/>
              <a:pPr>
                <a:defRPr/>
              </a:pPr>
              <a:t>8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pic>
        <p:nvPicPr>
          <p:cNvPr id="1026" name="Picture 2" descr="C:\Users\08mi148\大学で使用するもの\研究・発表\テンプレ\アイコン\icon_5p_192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205441" flipH="1" flipV="1">
            <a:off x="560388" y="3783013"/>
            <a:ext cx="13319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31"/>
          <p:cNvGrpSpPr>
            <a:grpSpLocks/>
          </p:cNvGrpSpPr>
          <p:nvPr/>
        </p:nvGrpSpPr>
        <p:grpSpPr bwMode="auto">
          <a:xfrm>
            <a:off x="1698625" y="3754438"/>
            <a:ext cx="6396038" cy="2303462"/>
            <a:chOff x="1698625" y="4049713"/>
            <a:chExt cx="6396038" cy="2303462"/>
          </a:xfrm>
        </p:grpSpPr>
        <p:pic>
          <p:nvPicPr>
            <p:cNvPr id="20489" name="Picture 10" descr="http://1.bp.blogspot.com/-ja2JJ7RFmh4/T0NQwLkmxiI/AAAAAAAAEWM/BKrmq977Ar4/s1600/obaasan_smi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2975" y="4424363"/>
              <a:ext cx="1735138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0" name="グループ化 29"/>
            <p:cNvGrpSpPr>
              <a:grpSpLocks/>
            </p:cNvGrpSpPr>
            <p:nvPr/>
          </p:nvGrpSpPr>
          <p:grpSpPr bwMode="auto">
            <a:xfrm>
              <a:off x="7216775" y="4908550"/>
              <a:ext cx="877888" cy="1444625"/>
              <a:chOff x="7150100" y="4750751"/>
              <a:chExt cx="1119842" cy="1749967"/>
            </a:xfrm>
          </p:grpSpPr>
          <p:pic>
            <p:nvPicPr>
              <p:cNvPr id="20498" name="Picture 8" descr="http://1.bp.blogspot.com/-k5W6CzWb714/T0NQw9zoyzI/AAAAAAAAEWQ/_EdDn_7TC74/s1600/obaasan_stan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50100" y="4750751"/>
                <a:ext cx="891241" cy="1740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Picture 14" descr="http://2.bp.blogspot.com/-bOTX8UBUCmw/T2wp6Szbz0I/AAAAAAAAE5E/QqL7PuP7tEY/s1600/flower_tuli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822453" y="5906434"/>
                <a:ext cx="447489" cy="594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91" name="Picture 16" descr="http://4.bp.blogspot.com/-J7Z1KXvZJPQ/UIH5W5CLHzI/AAAAAAAAGg8/T3smz7_xm4U/s1600/oosouji_tool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4963" y="4049713"/>
              <a:ext cx="1563687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2" name="グループ化 28"/>
            <p:cNvGrpSpPr>
              <a:grpSpLocks/>
            </p:cNvGrpSpPr>
            <p:nvPr/>
          </p:nvGrpSpPr>
          <p:grpSpPr bwMode="auto">
            <a:xfrm>
              <a:off x="2351088" y="4152900"/>
              <a:ext cx="1104900" cy="1296988"/>
              <a:chOff x="2376394" y="4112765"/>
              <a:chExt cx="1105676" cy="1296388"/>
            </a:xfrm>
          </p:grpSpPr>
          <p:pic>
            <p:nvPicPr>
              <p:cNvPr id="20496" name="Picture 18" descr="http://4.bp.blogspot.com/-x1wpk9HRedI/UICmyfbj1KI/AAAAAAAAGbA/ARFlXgvHqE4/s1600/medicine_cup_water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76394" y="4112765"/>
                <a:ext cx="702982" cy="1017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7" name="Picture 12" descr="http://4.bp.blogspot.com/-0wJ-xIxuGng/UICm1WMvcLI/AAAAAAAAGbc/fVLEXSU0TaA/s1600/medicine_jozai_set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323390" flipH="1">
                <a:off x="2792149" y="4395254"/>
                <a:ext cx="689921" cy="101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493" name="グループ化 21"/>
            <p:cNvGrpSpPr>
              <a:grpSpLocks/>
            </p:cNvGrpSpPr>
            <p:nvPr/>
          </p:nvGrpSpPr>
          <p:grpSpPr bwMode="auto">
            <a:xfrm>
              <a:off x="1698625" y="5413375"/>
              <a:ext cx="1227138" cy="914400"/>
              <a:chOff x="1152713" y="5101919"/>
              <a:chExt cx="1227416" cy="915826"/>
            </a:xfrm>
          </p:grpSpPr>
          <p:pic>
            <p:nvPicPr>
              <p:cNvPr id="20494" name="Picture 4" descr="http://1.bp.blogspot.com/-OOs7eKCB0RM/T2pwnU2NDmI/AAAAAAAAE0o/QHm2zEI0c0g/s1600/food_osuimono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63701" y="5170295"/>
                <a:ext cx="716428" cy="693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6" descr="http://3.bp.blogspot.com/-2mMYuec-P-E/T2pwkbOqq2I/AAAAAAAAE0Q/PuflWruuGa0/s1600/food_okayu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52713" y="5101919"/>
                <a:ext cx="850899" cy="915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" name="下カーブ矢印 43"/>
          <p:cNvSpPr/>
          <p:nvPr/>
        </p:nvSpPr>
        <p:spPr>
          <a:xfrm rot="20348313" flipH="1">
            <a:off x="1008993" y="3787435"/>
            <a:ext cx="1261242" cy="614855"/>
          </a:xfrm>
          <a:prstGeom prst="curvedDownArrow">
            <a:avLst>
              <a:gd name="adj1" fmla="val 25000"/>
              <a:gd name="adj2" fmla="val 78431"/>
              <a:gd name="adj3" fmla="val 25000"/>
            </a:avLst>
          </a:prstGeom>
          <a:scene3d>
            <a:camera prst="isometricLeftDown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38" y="1517650"/>
            <a:ext cx="38703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正方形/長方形 61"/>
          <p:cNvSpPr/>
          <p:nvPr/>
        </p:nvSpPr>
        <p:spPr>
          <a:xfrm>
            <a:off x="2559050" y="5649913"/>
            <a:ext cx="1109663" cy="87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563813" y="1824038"/>
            <a:ext cx="1109662" cy="1738312"/>
          </a:xfrm>
          <a:prstGeom prst="rect">
            <a:avLst/>
          </a:prstGeom>
          <a:solidFill>
            <a:srgbClr val="9BF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946150" y="1419225"/>
            <a:ext cx="1039813" cy="2963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「入力」のスケジュール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901700"/>
            <a:ext cx="8534400" cy="5810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日のおばあちゃんの様子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66F73-5BA5-43BE-9A64-5E54004E9E76}" type="slidenum">
              <a:rPr lang="en-US" altLang="ja-JP" smtClean="0"/>
              <a:pPr>
                <a:defRPr/>
              </a:pPr>
              <a:t>9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RICOH &amp; Java™ Developer Challenge </a:t>
            </a:r>
            <a:r>
              <a:rPr lang="en-US" altLang="ja-JP" dirty="0" smtClean="0"/>
              <a:t>2012</a:t>
            </a:r>
            <a:endParaRPr lang="en-US" altLang="ja-JP" dirty="0"/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441325" y="1185863"/>
          <a:ext cx="1550988" cy="5608636"/>
        </p:xfrm>
        <a:graphic>
          <a:graphicData uri="http://schemas.openxmlformats.org/drawingml/2006/table">
            <a:tbl>
              <a:tblPr/>
              <a:tblGrid>
                <a:gridCol w="492136"/>
                <a:gridCol w="231634"/>
                <a:gridCol w="827218"/>
              </a:tblGrid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0:00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n-lt"/>
                          <a:ea typeface="ＭＳ Ｐゴシック"/>
                          <a:cs typeface="Times New Roman"/>
                        </a:rPr>
                        <a:t>6:00</a:t>
                      </a:r>
                      <a:endParaRPr lang="ja-JP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2058988" y="1179513"/>
          <a:ext cx="1616075" cy="5548322"/>
        </p:xfrm>
        <a:graphic>
          <a:graphicData uri="http://schemas.openxmlformats.org/drawingml/2006/table">
            <a:tbl>
              <a:tblPr/>
              <a:tblGrid>
                <a:gridCol w="491958"/>
                <a:gridCol w="298498"/>
                <a:gridCol w="825619"/>
              </a:tblGrid>
              <a:tr h="2133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n-lt"/>
                          <a:ea typeface="ＭＳ Ｐゴシック"/>
                          <a:cs typeface="Times New Roman"/>
                        </a:rPr>
                        <a:t>12:00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33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18:00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33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ea typeface="ＭＳ Ｐゴシック"/>
                          <a:cs typeface="Times New Roman"/>
                        </a:rPr>
                        <a:t>24:00</a:t>
                      </a: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400" kern="100" dirty="0">
                        <a:latin typeface="+mn-lt"/>
                        <a:ea typeface="ＭＳ Ｐゴシック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ストライプ矢印 56"/>
          <p:cNvSpPr/>
          <p:nvPr/>
        </p:nvSpPr>
        <p:spPr>
          <a:xfrm rot="5400000">
            <a:off x="78828" y="2546128"/>
            <a:ext cx="2774731" cy="709449"/>
          </a:xfrm>
          <a:prstGeom prst="stripedRightArrow">
            <a:avLst>
              <a:gd name="adj1" fmla="val 41111"/>
              <a:gd name="adj2" fmla="val 94445"/>
            </a:avLst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" name="ストライプ矢印 57"/>
          <p:cNvSpPr/>
          <p:nvPr/>
        </p:nvSpPr>
        <p:spPr>
          <a:xfrm rot="5400000">
            <a:off x="2548757" y="5888418"/>
            <a:ext cx="1072056" cy="709449"/>
          </a:xfrm>
          <a:prstGeom prst="stripedRightArrow">
            <a:avLst>
              <a:gd name="adj1" fmla="val 41111"/>
              <a:gd name="adj2" fmla="val 67778"/>
            </a:avLst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ストライプ矢印 58"/>
          <p:cNvSpPr/>
          <p:nvPr/>
        </p:nvSpPr>
        <p:spPr>
          <a:xfrm rot="5400000">
            <a:off x="2325414" y="2338551"/>
            <a:ext cx="1581806" cy="709449"/>
          </a:xfrm>
          <a:prstGeom prst="stripedRightArrow">
            <a:avLst>
              <a:gd name="adj1" fmla="val 41111"/>
              <a:gd name="adj2" fmla="val 72223"/>
            </a:avLst>
          </a:prstGeom>
          <a:ln>
            <a:solidFill>
              <a:srgbClr val="24348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形吹き出し 66"/>
          <p:cNvSpPr/>
          <p:nvPr/>
        </p:nvSpPr>
        <p:spPr>
          <a:xfrm>
            <a:off x="1230313" y="4587875"/>
            <a:ext cx="1119187" cy="614363"/>
          </a:xfrm>
          <a:prstGeom prst="wedgeEllipseCallout">
            <a:avLst>
              <a:gd name="adj1" fmla="val -29284"/>
              <a:gd name="adj2" fmla="val -785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起床</a:t>
            </a:r>
          </a:p>
        </p:txBody>
      </p:sp>
      <p:sp>
        <p:nvSpPr>
          <p:cNvPr id="68" name="円形吹き出し 67"/>
          <p:cNvSpPr/>
          <p:nvPr/>
        </p:nvSpPr>
        <p:spPr>
          <a:xfrm>
            <a:off x="3478213" y="1335088"/>
            <a:ext cx="1120775" cy="614362"/>
          </a:xfrm>
          <a:prstGeom prst="wedgeEllipseCallout">
            <a:avLst>
              <a:gd name="adj1" fmla="val -65904"/>
              <a:gd name="adj2" fmla="val 26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13:00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外出</a:t>
            </a:r>
          </a:p>
        </p:txBody>
      </p:sp>
      <p:sp>
        <p:nvSpPr>
          <p:cNvPr id="69" name="円形吹き出し 68"/>
          <p:cNvSpPr/>
          <p:nvPr/>
        </p:nvSpPr>
        <p:spPr>
          <a:xfrm>
            <a:off x="3489325" y="3268663"/>
            <a:ext cx="1119188" cy="614362"/>
          </a:xfrm>
          <a:prstGeom prst="wedgeEllipseCallout">
            <a:avLst>
              <a:gd name="adj1" fmla="val -67312"/>
              <a:gd name="adj2" fmla="val -67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17:00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帰宅</a:t>
            </a:r>
          </a:p>
        </p:txBody>
      </p:sp>
      <p:sp>
        <p:nvSpPr>
          <p:cNvPr id="70" name="円形吹き出し 69"/>
          <p:cNvSpPr/>
          <p:nvPr/>
        </p:nvSpPr>
        <p:spPr>
          <a:xfrm>
            <a:off x="3432175" y="4913313"/>
            <a:ext cx="1119188" cy="614362"/>
          </a:xfrm>
          <a:prstGeom prst="wedgeEllipseCallout">
            <a:avLst>
              <a:gd name="adj1" fmla="val -39142"/>
              <a:gd name="adj2" fmla="val 727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22:00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就寝</a:t>
            </a:r>
          </a:p>
        </p:txBody>
      </p:sp>
      <p:sp>
        <p:nvSpPr>
          <p:cNvPr id="72" name="円形吹き出し 71"/>
          <p:cNvSpPr/>
          <p:nvPr/>
        </p:nvSpPr>
        <p:spPr>
          <a:xfrm>
            <a:off x="2701925" y="4262438"/>
            <a:ext cx="1381125" cy="614362"/>
          </a:xfrm>
          <a:prstGeom prst="wedgeEllipseCallout">
            <a:avLst>
              <a:gd name="adj1" fmla="val -36325"/>
              <a:gd name="adj2" fmla="val 676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800" dirty="0">
                <a:latin typeface="HG丸ｺﾞｼｯｸM-PRO" pitchFamily="50" charset="-128"/>
                <a:ea typeface="HG丸ｺﾞｼｯｸM-PRO" pitchFamily="50" charset="-128"/>
              </a:rPr>
              <a:t>20:30</a:t>
            </a:r>
          </a:p>
          <a:p>
            <a:pPr algn="ctr">
              <a:defRPr/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質問回答</a:t>
            </a:r>
          </a:p>
        </p:txBody>
      </p:sp>
      <p:sp>
        <p:nvSpPr>
          <p:cNvPr id="77" name="角丸四角形 76"/>
          <p:cNvSpPr/>
          <p:nvPr/>
        </p:nvSpPr>
        <p:spPr>
          <a:xfrm>
            <a:off x="5802313" y="2397125"/>
            <a:ext cx="2190750" cy="56673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8"/>
          <p:cNvGrpSpPr>
            <a:grpSpLocks/>
          </p:cNvGrpSpPr>
          <p:nvPr/>
        </p:nvGrpSpPr>
        <p:grpSpPr bwMode="auto">
          <a:xfrm>
            <a:off x="4619625" y="3068638"/>
            <a:ext cx="4398963" cy="3252787"/>
            <a:chOff x="4619625" y="3068638"/>
            <a:chExt cx="4398963" cy="3252787"/>
          </a:xfrm>
        </p:grpSpPr>
        <p:sp>
          <p:nvSpPr>
            <p:cNvPr id="75" name="雲 74"/>
            <p:cNvSpPr/>
            <p:nvPr/>
          </p:nvSpPr>
          <p:spPr bwMode="auto">
            <a:xfrm>
              <a:off x="4619625" y="4729163"/>
              <a:ext cx="4398963" cy="1592262"/>
            </a:xfrm>
            <a:prstGeom prst="cloud">
              <a:avLst/>
            </a:prstGeom>
            <a:solidFill>
              <a:srgbClr val="FFF3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ja-JP" sz="1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79" name="下矢印 78"/>
            <p:cNvSpPr/>
            <p:nvPr/>
          </p:nvSpPr>
          <p:spPr bwMode="auto">
            <a:xfrm>
              <a:off x="6442075" y="3068638"/>
              <a:ext cx="741363" cy="447675"/>
            </a:xfrm>
            <a:prstGeom prst="downArrow">
              <a:avLst>
                <a:gd name="adj1" fmla="val 53421"/>
                <a:gd name="adj2" fmla="val 5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2173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3645" y="3594218"/>
              <a:ext cx="4093758" cy="108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円/楕円 5"/>
            <p:cNvSpPr/>
            <p:nvPr/>
          </p:nvSpPr>
          <p:spPr>
            <a:xfrm>
              <a:off x="7993063" y="5526088"/>
              <a:ext cx="515937" cy="315912"/>
            </a:xfrm>
            <a:prstGeom prst="ellipse">
              <a:avLst/>
            </a:prstGeom>
            <a:solidFill>
              <a:srgbClr val="FFF3FF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738" name="正方形/長方形 6"/>
            <p:cNvSpPr>
              <a:spLocks noChangeArrowheads="1"/>
            </p:cNvSpPr>
            <p:nvPr/>
          </p:nvSpPr>
          <p:spPr bwMode="auto">
            <a:xfrm>
              <a:off x="4856408" y="5172758"/>
              <a:ext cx="38937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</a:rPr>
                <a:t>20:30</a:t>
              </a:r>
              <a:r>
                <a:rPr lang="ja-JP" altLang="en-US" sz="1800">
                  <a:latin typeface="HG丸ｺﾞｼｯｸM-PRO" pitchFamily="50" charset="-128"/>
                  <a:ea typeface="HG丸ｺﾞｼｯｸM-PRO" pitchFamily="50" charset="-128"/>
                </a:rPr>
                <a:t>に「三食食べた？」</a:t>
              </a:r>
              <a:endParaRPr lang="en-US" altLang="ja-JP" sz="180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ja-JP" altLang="en-US" sz="1800">
                  <a:latin typeface="HG丸ｺﾞｼｯｸM-PRO" pitchFamily="50" charset="-128"/>
                  <a:ea typeface="HG丸ｺﾞｼｯｸM-PRO" pitchFamily="50" charset="-128"/>
                </a:rPr>
                <a:t>という質問を受け取ったと想定</a:t>
              </a:r>
              <a:endParaRPr lang="en-US" altLang="ja-JP" sz="18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11.7|11.6|3.6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1.6|2.1|3.6|20|9.5|10.9|2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0.3|0.2|0.1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1|16|4|8.5|4.3|7.2|3.9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3|1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1.6|2.1|3.6|20|9.5|10.9|2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5|4.6|7.1|8.5"/>
</p:tagLst>
</file>

<file path=ppt/theme/theme1.xml><?xml version="1.0" encoding="utf-8"?>
<a:theme xmlns:a="http://schemas.openxmlformats.org/drawingml/2006/main" name="green_clover3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reen_clover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clove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clover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clover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clover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clover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clover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clover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green_clover3</Template>
  <TotalTime>2037</TotalTime>
  <Words>2457</Words>
  <Application>Microsoft Office PowerPoint</Application>
  <PresentationFormat>画面に合わせる (4:3)</PresentationFormat>
  <Paragraphs>512</Paragraphs>
  <Slides>21</Slides>
  <Notes>20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Arial</vt:lpstr>
      <vt:lpstr>ＭＳ Ｐゴシック</vt:lpstr>
      <vt:lpstr>HG丸ｺﾞｼｯｸM-PRO</vt:lpstr>
      <vt:lpstr>Wingdings</vt:lpstr>
      <vt:lpstr>メイリオ</vt:lpstr>
      <vt:lpstr>ＭＳ ゴシック</vt:lpstr>
      <vt:lpstr>Eras Medium ITC</vt:lpstr>
      <vt:lpstr>Corbel</vt:lpstr>
      <vt:lpstr>Times New Roman</vt:lpstr>
      <vt:lpstr>green_clover3</vt:lpstr>
      <vt:lpstr>見守り支援システム    - Care Remote Older people Support System –</vt:lpstr>
      <vt:lpstr>健太君の心配</vt:lpstr>
      <vt:lpstr>健太君の心配</vt:lpstr>
      <vt:lpstr>健太君のひらめき</vt:lpstr>
      <vt:lpstr>CROSSの概要</vt:lpstr>
      <vt:lpstr>システム全体の構成</vt:lpstr>
      <vt:lpstr>CROSSの基本機能デモ</vt:lpstr>
      <vt:lpstr>入力</vt:lpstr>
      <vt:lpstr>「入力」のスケジュール</vt:lpstr>
      <vt:lpstr>「入力」の操作</vt:lpstr>
      <vt:lpstr>「入力」デモ</vt:lpstr>
      <vt:lpstr>「入力」デモ</vt:lpstr>
      <vt:lpstr>「入力」デモ</vt:lpstr>
      <vt:lpstr>「入力」デモ</vt:lpstr>
      <vt:lpstr>確認・印刷</vt:lpstr>
      <vt:lpstr>「確認・印刷」デモ</vt:lpstr>
      <vt:lpstr>「確認・印刷」デモ</vt:lpstr>
      <vt:lpstr>「確認・印刷」デモ</vt:lpstr>
      <vt:lpstr>まとめ</vt:lpstr>
      <vt:lpstr>見守り支援システム    - Care Remote Older people Support System –</vt:lpstr>
      <vt:lpstr>質疑応答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08mi148</dc:creator>
  <cp:lastModifiedBy>08mi148</cp:lastModifiedBy>
  <cp:revision>308</cp:revision>
  <dcterms:created xsi:type="dcterms:W3CDTF">2011-05-11T14:27:09Z</dcterms:created>
  <dcterms:modified xsi:type="dcterms:W3CDTF">2013-10-07T01:57:08Z</dcterms:modified>
</cp:coreProperties>
</file>