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8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C8E74-603A-45B2-9A92-0F32872A70E1}" type="datetimeFigureOut">
              <a:rPr kumimoji="1" lang="ja-JP" altLang="en-US" smtClean="0"/>
              <a:pPr/>
              <a:t>2014/1/13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CF637-7794-4016-B502-057CF50D004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CF637-7794-4016-B502-057CF50D004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A5BB-8274-4D31-8514-7ED2C79F85D6}" type="datetimeFigureOut">
              <a:rPr kumimoji="1" lang="ja-JP" altLang="en-US" smtClean="0"/>
              <a:pPr/>
              <a:t>2014/1/13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15F6-56A0-4D61-A749-2E8C0F042F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A5BB-8274-4D31-8514-7ED2C79F85D6}" type="datetimeFigureOut">
              <a:rPr kumimoji="1" lang="ja-JP" altLang="en-US" smtClean="0"/>
              <a:pPr/>
              <a:t>2014/1/13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15F6-56A0-4D61-A749-2E8C0F042F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A5BB-8274-4D31-8514-7ED2C79F85D6}" type="datetimeFigureOut">
              <a:rPr kumimoji="1" lang="ja-JP" altLang="en-US" smtClean="0"/>
              <a:pPr/>
              <a:t>2014/1/13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15F6-56A0-4D61-A749-2E8C0F042F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A5BB-8274-4D31-8514-7ED2C79F85D6}" type="datetimeFigureOut">
              <a:rPr kumimoji="1" lang="ja-JP" altLang="en-US" smtClean="0"/>
              <a:pPr/>
              <a:t>2014/1/13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15F6-56A0-4D61-A749-2E8C0F042F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A5BB-8274-4D31-8514-7ED2C79F85D6}" type="datetimeFigureOut">
              <a:rPr kumimoji="1" lang="ja-JP" altLang="en-US" smtClean="0"/>
              <a:pPr/>
              <a:t>2014/1/13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15F6-56A0-4D61-A749-2E8C0F042F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A5BB-8274-4D31-8514-7ED2C79F85D6}" type="datetimeFigureOut">
              <a:rPr kumimoji="1" lang="ja-JP" altLang="en-US" smtClean="0"/>
              <a:pPr/>
              <a:t>2014/1/13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15F6-56A0-4D61-A749-2E8C0F042F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A5BB-8274-4D31-8514-7ED2C79F85D6}" type="datetimeFigureOut">
              <a:rPr kumimoji="1" lang="ja-JP" altLang="en-US" smtClean="0"/>
              <a:pPr/>
              <a:t>2014/1/13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15F6-56A0-4D61-A749-2E8C0F042F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A5BB-8274-4D31-8514-7ED2C79F85D6}" type="datetimeFigureOut">
              <a:rPr kumimoji="1" lang="ja-JP" altLang="en-US" smtClean="0"/>
              <a:pPr/>
              <a:t>2014/1/13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15F6-56A0-4D61-A749-2E8C0F042F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A5BB-8274-4D31-8514-7ED2C79F85D6}" type="datetimeFigureOut">
              <a:rPr kumimoji="1" lang="ja-JP" altLang="en-US" smtClean="0"/>
              <a:pPr/>
              <a:t>2014/1/13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15F6-56A0-4D61-A749-2E8C0F042F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A5BB-8274-4D31-8514-7ED2C79F85D6}" type="datetimeFigureOut">
              <a:rPr kumimoji="1" lang="ja-JP" altLang="en-US" smtClean="0"/>
              <a:pPr/>
              <a:t>2014/1/13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15F6-56A0-4D61-A749-2E8C0F042F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A5BB-8274-4D31-8514-7ED2C79F85D6}" type="datetimeFigureOut">
              <a:rPr kumimoji="1" lang="ja-JP" altLang="en-US" smtClean="0"/>
              <a:pPr/>
              <a:t>2014/1/13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315F6-56A0-4D61-A749-2E8C0F042F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AA5BB-8274-4D31-8514-7ED2C79F85D6}" type="datetimeFigureOut">
              <a:rPr kumimoji="1" lang="ja-JP" altLang="en-US" smtClean="0"/>
              <a:pPr/>
              <a:t>2014/1/13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315F6-56A0-4D61-A749-2E8C0F042F9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右中かっこ 55"/>
          <p:cNvSpPr/>
          <p:nvPr/>
        </p:nvSpPr>
        <p:spPr>
          <a:xfrm>
            <a:off x="5229200" y="144016"/>
            <a:ext cx="144016" cy="6300192"/>
          </a:xfrm>
          <a:prstGeom prst="rightBrac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右中かっこ 56"/>
          <p:cNvSpPr/>
          <p:nvPr/>
        </p:nvSpPr>
        <p:spPr>
          <a:xfrm>
            <a:off x="5229200" y="6804248"/>
            <a:ext cx="144016" cy="1224136"/>
          </a:xfrm>
          <a:prstGeom prst="rightBrac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右中かっこ 57"/>
          <p:cNvSpPr/>
          <p:nvPr/>
        </p:nvSpPr>
        <p:spPr>
          <a:xfrm>
            <a:off x="5229200" y="8208912"/>
            <a:ext cx="216024" cy="827584"/>
          </a:xfrm>
          <a:prstGeom prst="rightBrac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517232" y="3131840"/>
            <a:ext cx="931665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dirty="0" smtClean="0"/>
              <a:t>論文</a:t>
            </a:r>
            <a:endParaRPr kumimoji="1" lang="en-US" altLang="ja-JP" dirty="0" smtClean="0"/>
          </a:p>
          <a:p>
            <a:r>
              <a:rPr kumimoji="1" lang="ja-JP" altLang="en-US" dirty="0" smtClean="0"/>
              <a:t>タイトル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445224" y="7227004"/>
            <a:ext cx="6463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kumimoji="1" lang="ja-JP" altLang="en-US" dirty="0" smtClean="0"/>
              <a:t>著者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445224" y="8246149"/>
            <a:ext cx="1107996" cy="64633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ja-JP" altLang="en-US" dirty="0" smtClean="0"/>
              <a:t>論文発表</a:t>
            </a:r>
            <a:endParaRPr lang="en-US" altLang="ja-JP" dirty="0" smtClean="0"/>
          </a:p>
          <a:p>
            <a:r>
              <a:rPr kumimoji="1" lang="ja-JP" altLang="en-US" dirty="0" smtClean="0"/>
              <a:t>年度</a:t>
            </a:r>
            <a:endParaRPr kumimoji="1" lang="ja-JP" altLang="en-US" dirty="0"/>
          </a:p>
        </p:txBody>
      </p:sp>
      <p:grpSp>
        <p:nvGrpSpPr>
          <p:cNvPr id="102" name="グループ化 101"/>
          <p:cNvGrpSpPr/>
          <p:nvPr/>
        </p:nvGrpSpPr>
        <p:grpSpPr>
          <a:xfrm>
            <a:off x="4667944" y="0"/>
            <a:ext cx="432048" cy="9144000"/>
            <a:chOff x="945450" y="0"/>
            <a:chExt cx="432048" cy="9144000"/>
          </a:xfrm>
        </p:grpSpPr>
        <p:sp>
          <p:nvSpPr>
            <p:cNvPr id="103" name="テキスト ボックス 102"/>
            <p:cNvSpPr txBox="1"/>
            <p:nvPr/>
          </p:nvSpPr>
          <p:spPr>
            <a:xfrm>
              <a:off x="1104567" y="8028384"/>
              <a:ext cx="113814" cy="984885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algn="ctr"/>
              <a:r>
                <a:rPr kumimoji="1" lang="en-US" altLang="ja-JP" sz="1600" b="1" kern="0" dirty="0" smtClean="0"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2</a:t>
              </a:r>
            </a:p>
            <a:p>
              <a:pPr algn="ctr"/>
              <a:r>
                <a:rPr kumimoji="1" lang="en-US" altLang="ja-JP" sz="1600" b="1" kern="0" dirty="0" smtClean="0"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0</a:t>
              </a:r>
            </a:p>
            <a:p>
              <a:pPr algn="ctr"/>
              <a:r>
                <a:rPr kumimoji="1" lang="en-US" altLang="ja-JP" sz="1600" b="1" kern="0" dirty="0" smtClean="0"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1</a:t>
              </a:r>
            </a:p>
            <a:p>
              <a:pPr algn="ctr"/>
              <a:r>
                <a:rPr kumimoji="1" lang="en-US" altLang="ja-JP" sz="1600" b="1" kern="0" dirty="0" smtClean="0"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3</a:t>
              </a:r>
              <a:endParaRPr kumimoji="1" lang="ja-JP" altLang="en-US" sz="1600" b="1" kern="0" dirty="0">
                <a:latin typeface="Arial" pitchFamily="34" charset="0"/>
                <a:ea typeface="Arial Unicode MS" pitchFamily="50" charset="-128"/>
                <a:cs typeface="Arial" pitchFamily="34" charset="0"/>
              </a:endParaRPr>
            </a:p>
          </p:txBody>
        </p:sp>
        <p:grpSp>
          <p:nvGrpSpPr>
            <p:cNvPr id="104" name="グループ化 64"/>
            <p:cNvGrpSpPr/>
            <p:nvPr/>
          </p:nvGrpSpPr>
          <p:grpSpPr>
            <a:xfrm>
              <a:off x="945450" y="0"/>
              <a:ext cx="432048" cy="9144000"/>
              <a:chOff x="945450" y="0"/>
              <a:chExt cx="432048" cy="9144000"/>
            </a:xfrm>
          </p:grpSpPr>
          <p:sp>
            <p:nvSpPr>
              <p:cNvPr id="105" name="テキスト ボックス 3"/>
              <p:cNvSpPr txBox="1"/>
              <p:nvPr/>
            </p:nvSpPr>
            <p:spPr>
              <a:xfrm>
                <a:off x="946030" y="144016"/>
                <a:ext cx="430887" cy="6660232"/>
              </a:xfrm>
              <a:prstGeom prst="rect">
                <a:avLst/>
              </a:prstGeom>
              <a:noFill/>
            </p:spPr>
            <p:txBody>
              <a:bodyPr vert="eaVert" wrap="square" rtlCol="0" anchor="ctr" anchorCtr="0">
                <a:spAutoFit/>
              </a:bodyPr>
              <a:lstStyle/>
              <a:p>
                <a:r>
                  <a:rPr lang="ja-JP" altLang="ja-JP" sz="1600" b="1" dirty="0" smtClean="0"/>
                  <a:t>ユーザ観点からの利用品質に基づく</a:t>
                </a:r>
                <a:r>
                  <a:rPr lang="ja-JP" altLang="en-US" sz="1600" b="1" dirty="0" smtClean="0"/>
                  <a:t>ＳＲＳ</a:t>
                </a:r>
                <a:r>
                  <a:rPr lang="ja-JP" altLang="ja-JP" sz="1600" b="1" dirty="0" smtClean="0"/>
                  <a:t>のインスペクション方法の提案</a:t>
                </a:r>
                <a:endParaRPr kumimoji="1" lang="ja-JP" altLang="en-US" sz="1600" b="1" dirty="0"/>
              </a:p>
            </p:txBody>
          </p:sp>
          <p:sp>
            <p:nvSpPr>
              <p:cNvPr id="106" name="テキスト ボックス 105"/>
              <p:cNvSpPr txBox="1"/>
              <p:nvPr/>
            </p:nvSpPr>
            <p:spPr>
              <a:xfrm>
                <a:off x="946031" y="6372200"/>
                <a:ext cx="430887" cy="1872208"/>
              </a:xfrm>
              <a:prstGeom prst="rect">
                <a:avLst/>
              </a:prstGeom>
              <a:noFill/>
            </p:spPr>
            <p:txBody>
              <a:bodyPr vert="eaVert" wrap="square" rtlCol="0" anchor="ctr">
                <a:spAutoFit/>
              </a:bodyPr>
              <a:lstStyle/>
              <a:p>
                <a:pPr algn="ctr"/>
                <a:r>
                  <a:rPr lang="ja-JP" altLang="en-US" sz="1600" b="1" dirty="0" smtClean="0"/>
                  <a:t>森下　</a:t>
                </a:r>
                <a:r>
                  <a:rPr kumimoji="1" lang="ja-JP" altLang="en-US" sz="1600" b="1" dirty="0" smtClean="0"/>
                  <a:t>月菜</a:t>
                </a:r>
                <a:endParaRPr kumimoji="1" lang="ja-JP" altLang="en-US" sz="1600" b="1" dirty="0"/>
              </a:p>
            </p:txBody>
          </p:sp>
          <p:grpSp>
            <p:nvGrpSpPr>
              <p:cNvPr id="107" name="グループ化 94"/>
              <p:cNvGrpSpPr/>
              <p:nvPr/>
            </p:nvGrpSpPr>
            <p:grpSpPr>
              <a:xfrm>
                <a:off x="945450" y="0"/>
                <a:ext cx="432048" cy="9144000"/>
                <a:chOff x="620688" y="0"/>
                <a:chExt cx="576064" cy="9144000"/>
              </a:xfrm>
            </p:grpSpPr>
            <p:cxnSp>
              <p:nvCxnSpPr>
                <p:cNvPr id="108" name="直線コネクタ 107"/>
                <p:cNvCxnSpPr/>
                <p:nvPr/>
              </p:nvCxnSpPr>
              <p:spPr>
                <a:xfrm>
                  <a:off x="1196752" y="0"/>
                  <a:ext cx="0" cy="9144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直線コネクタ 108"/>
                <p:cNvCxnSpPr/>
                <p:nvPr/>
              </p:nvCxnSpPr>
              <p:spPr>
                <a:xfrm>
                  <a:off x="620688" y="0"/>
                  <a:ext cx="0" cy="9144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線コネクタ 109"/>
                <p:cNvCxnSpPr/>
                <p:nvPr/>
              </p:nvCxnSpPr>
              <p:spPr>
                <a:xfrm flipH="1">
                  <a:off x="620688" y="0"/>
                  <a:ext cx="57606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直線コネクタ 110"/>
                <p:cNvCxnSpPr/>
                <p:nvPr/>
              </p:nvCxnSpPr>
              <p:spPr>
                <a:xfrm>
                  <a:off x="620688" y="9144000"/>
                  <a:ext cx="57606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4" name="テキスト ボックス 83"/>
          <p:cNvSpPr txBox="1"/>
          <p:nvPr/>
        </p:nvSpPr>
        <p:spPr>
          <a:xfrm>
            <a:off x="116632" y="2771800"/>
            <a:ext cx="26949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 smtClean="0">
                <a:solidFill>
                  <a:srgbClr val="FF0000"/>
                </a:solidFill>
              </a:rPr>
              <a:t>「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用紙に合わせて拡大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/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縮小」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</a:rPr>
              <a:t>にチェックを入れてから印刷</a:t>
            </a:r>
            <a:endParaRPr kumimoji="1" lang="en-US" altLang="ja-JP" sz="1600" dirty="0" smtClean="0">
              <a:solidFill>
                <a:srgbClr val="FF0000"/>
              </a:solidFill>
            </a:endParaRPr>
          </a:p>
          <a:p>
            <a:endParaRPr lang="en-US" altLang="ja-JP" sz="1600" dirty="0" smtClean="0">
              <a:solidFill>
                <a:srgbClr val="FF0000"/>
              </a:solidFill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3861048" y="0"/>
            <a:ext cx="432048" cy="9144000"/>
            <a:chOff x="945450" y="0"/>
            <a:chExt cx="432048" cy="9144000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1104567" y="8028384"/>
              <a:ext cx="113814" cy="984885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algn="ctr"/>
              <a:r>
                <a:rPr kumimoji="1" lang="en-US" altLang="ja-JP" sz="1600" b="1" kern="0" dirty="0" smtClean="0"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2</a:t>
              </a:r>
            </a:p>
            <a:p>
              <a:pPr algn="ctr"/>
              <a:r>
                <a:rPr kumimoji="1" lang="en-US" altLang="ja-JP" sz="1600" b="1" kern="0" dirty="0" smtClean="0"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0</a:t>
              </a:r>
            </a:p>
            <a:p>
              <a:pPr algn="ctr"/>
              <a:r>
                <a:rPr kumimoji="1" lang="en-US" altLang="ja-JP" sz="1600" b="1" kern="0" dirty="0" smtClean="0"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1</a:t>
              </a:r>
            </a:p>
            <a:p>
              <a:pPr algn="ctr"/>
              <a:r>
                <a:rPr kumimoji="1" lang="en-US" altLang="ja-JP" sz="1600" b="1" kern="0" dirty="0" smtClean="0"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3</a:t>
              </a:r>
              <a:endParaRPr kumimoji="1" lang="ja-JP" altLang="en-US" sz="1600" b="1" kern="0" dirty="0">
                <a:latin typeface="Arial" pitchFamily="34" charset="0"/>
                <a:ea typeface="Arial Unicode MS" pitchFamily="50" charset="-128"/>
                <a:cs typeface="Arial" pitchFamily="34" charset="0"/>
              </a:endParaRPr>
            </a:p>
          </p:txBody>
        </p:sp>
        <p:grpSp>
          <p:nvGrpSpPr>
            <p:cNvPr id="41" name="グループ化 64"/>
            <p:cNvGrpSpPr/>
            <p:nvPr/>
          </p:nvGrpSpPr>
          <p:grpSpPr>
            <a:xfrm>
              <a:off x="945450" y="0"/>
              <a:ext cx="432048" cy="9144000"/>
              <a:chOff x="945450" y="0"/>
              <a:chExt cx="432048" cy="9144000"/>
            </a:xfrm>
          </p:grpSpPr>
          <p:sp>
            <p:nvSpPr>
              <p:cNvPr id="42" name="テキスト ボックス 3"/>
              <p:cNvSpPr txBox="1"/>
              <p:nvPr/>
            </p:nvSpPr>
            <p:spPr>
              <a:xfrm>
                <a:off x="946030" y="144016"/>
                <a:ext cx="430887" cy="6660232"/>
              </a:xfrm>
              <a:prstGeom prst="rect">
                <a:avLst/>
              </a:prstGeom>
              <a:noFill/>
            </p:spPr>
            <p:txBody>
              <a:bodyPr vert="eaVert" wrap="square" rtlCol="0" anchor="ctr" anchorCtr="0">
                <a:spAutoFit/>
              </a:bodyPr>
              <a:lstStyle/>
              <a:p>
                <a:r>
                  <a:rPr lang="ja-JP" altLang="ja-JP" sz="1600" b="1" dirty="0" smtClean="0"/>
                  <a:t>ユーザ観点からの利用品質に基づく</a:t>
                </a:r>
                <a:r>
                  <a:rPr lang="ja-JP" altLang="en-US" sz="1600" b="1" dirty="0" smtClean="0"/>
                  <a:t>ＳＲＳ</a:t>
                </a:r>
                <a:r>
                  <a:rPr lang="ja-JP" altLang="ja-JP" sz="1600" b="1" dirty="0" smtClean="0"/>
                  <a:t>のインスペクション方法の提案</a:t>
                </a:r>
                <a:endParaRPr kumimoji="1" lang="ja-JP" altLang="en-US" sz="1600" b="1" dirty="0"/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946031" y="6372200"/>
                <a:ext cx="430887" cy="1872208"/>
              </a:xfrm>
              <a:prstGeom prst="rect">
                <a:avLst/>
              </a:prstGeom>
              <a:noFill/>
            </p:spPr>
            <p:txBody>
              <a:bodyPr vert="eaVert" wrap="square" rtlCol="0" anchor="ctr">
                <a:spAutoFit/>
              </a:bodyPr>
              <a:lstStyle/>
              <a:p>
                <a:pPr algn="ctr"/>
                <a:r>
                  <a:rPr lang="ja-JP" altLang="en-US" sz="1600" b="1" dirty="0" smtClean="0"/>
                  <a:t>森下　</a:t>
                </a:r>
                <a:r>
                  <a:rPr kumimoji="1" lang="ja-JP" altLang="en-US" sz="1600" b="1" dirty="0" smtClean="0"/>
                  <a:t>月菜</a:t>
                </a:r>
                <a:endParaRPr kumimoji="1" lang="ja-JP" altLang="en-US" sz="1600" b="1" dirty="0"/>
              </a:p>
            </p:txBody>
          </p:sp>
          <p:grpSp>
            <p:nvGrpSpPr>
              <p:cNvPr id="44" name="グループ化 94"/>
              <p:cNvGrpSpPr/>
              <p:nvPr/>
            </p:nvGrpSpPr>
            <p:grpSpPr>
              <a:xfrm>
                <a:off x="945450" y="0"/>
                <a:ext cx="432048" cy="9144000"/>
                <a:chOff x="620688" y="0"/>
                <a:chExt cx="576064" cy="9144000"/>
              </a:xfrm>
            </p:grpSpPr>
            <p:cxnSp>
              <p:nvCxnSpPr>
                <p:cNvPr id="45" name="直線コネクタ 44"/>
                <p:cNvCxnSpPr/>
                <p:nvPr/>
              </p:nvCxnSpPr>
              <p:spPr>
                <a:xfrm>
                  <a:off x="1196752" y="0"/>
                  <a:ext cx="0" cy="9144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コネクタ 45"/>
                <p:cNvCxnSpPr/>
                <p:nvPr/>
              </p:nvCxnSpPr>
              <p:spPr>
                <a:xfrm>
                  <a:off x="620688" y="0"/>
                  <a:ext cx="0" cy="9144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コネクタ 46"/>
                <p:cNvCxnSpPr/>
                <p:nvPr/>
              </p:nvCxnSpPr>
              <p:spPr>
                <a:xfrm flipH="1">
                  <a:off x="620688" y="0"/>
                  <a:ext cx="57606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コネクタ 47"/>
                <p:cNvCxnSpPr/>
                <p:nvPr/>
              </p:nvCxnSpPr>
              <p:spPr>
                <a:xfrm>
                  <a:off x="620688" y="9144000"/>
                  <a:ext cx="57606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9" name="グループ化 48"/>
          <p:cNvGrpSpPr/>
          <p:nvPr/>
        </p:nvGrpSpPr>
        <p:grpSpPr>
          <a:xfrm>
            <a:off x="2924944" y="0"/>
            <a:ext cx="432048" cy="9144000"/>
            <a:chOff x="945450" y="0"/>
            <a:chExt cx="432048" cy="9144000"/>
          </a:xfrm>
        </p:grpSpPr>
        <p:sp>
          <p:nvSpPr>
            <p:cNvPr id="50" name="テキスト ボックス 49"/>
            <p:cNvSpPr txBox="1"/>
            <p:nvPr/>
          </p:nvSpPr>
          <p:spPr>
            <a:xfrm>
              <a:off x="1104567" y="8028384"/>
              <a:ext cx="113814" cy="984885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pPr algn="ctr"/>
              <a:r>
                <a:rPr kumimoji="1" lang="en-US" altLang="ja-JP" sz="1600" b="1" kern="0" dirty="0" smtClean="0"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2</a:t>
              </a:r>
            </a:p>
            <a:p>
              <a:pPr algn="ctr"/>
              <a:r>
                <a:rPr kumimoji="1" lang="en-US" altLang="ja-JP" sz="1600" b="1" kern="0" dirty="0" smtClean="0"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0</a:t>
              </a:r>
            </a:p>
            <a:p>
              <a:pPr algn="ctr"/>
              <a:r>
                <a:rPr kumimoji="1" lang="en-US" altLang="ja-JP" sz="1600" b="1" kern="0" dirty="0" smtClean="0"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1</a:t>
              </a:r>
            </a:p>
            <a:p>
              <a:pPr algn="ctr"/>
              <a:r>
                <a:rPr kumimoji="1" lang="en-US" altLang="ja-JP" sz="1600" b="1" kern="0" dirty="0" smtClean="0"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3</a:t>
              </a:r>
              <a:endParaRPr kumimoji="1" lang="ja-JP" altLang="en-US" sz="1600" b="1" kern="0" dirty="0">
                <a:latin typeface="Arial" pitchFamily="34" charset="0"/>
                <a:ea typeface="Arial Unicode MS" pitchFamily="50" charset="-128"/>
                <a:cs typeface="Arial" pitchFamily="34" charset="0"/>
              </a:endParaRPr>
            </a:p>
          </p:txBody>
        </p:sp>
        <p:grpSp>
          <p:nvGrpSpPr>
            <p:cNvPr id="51" name="グループ化 64"/>
            <p:cNvGrpSpPr/>
            <p:nvPr/>
          </p:nvGrpSpPr>
          <p:grpSpPr>
            <a:xfrm>
              <a:off x="945450" y="0"/>
              <a:ext cx="432048" cy="9144000"/>
              <a:chOff x="945450" y="0"/>
              <a:chExt cx="432048" cy="9144000"/>
            </a:xfrm>
          </p:grpSpPr>
          <p:sp>
            <p:nvSpPr>
              <p:cNvPr id="52" name="テキスト ボックス 3"/>
              <p:cNvSpPr txBox="1"/>
              <p:nvPr/>
            </p:nvSpPr>
            <p:spPr>
              <a:xfrm>
                <a:off x="946030" y="144016"/>
                <a:ext cx="430887" cy="6660232"/>
              </a:xfrm>
              <a:prstGeom prst="rect">
                <a:avLst/>
              </a:prstGeom>
              <a:noFill/>
            </p:spPr>
            <p:txBody>
              <a:bodyPr vert="eaVert" wrap="square" rtlCol="0" anchor="ctr" anchorCtr="0">
                <a:spAutoFit/>
              </a:bodyPr>
              <a:lstStyle/>
              <a:p>
                <a:r>
                  <a:rPr lang="ja-JP" altLang="ja-JP" sz="1600" b="1" dirty="0" smtClean="0"/>
                  <a:t>ユーザ観点からの利用品質に基づく</a:t>
                </a:r>
                <a:r>
                  <a:rPr lang="ja-JP" altLang="en-US" sz="1600" b="1" dirty="0" smtClean="0"/>
                  <a:t>ＳＲＳ</a:t>
                </a:r>
                <a:r>
                  <a:rPr lang="ja-JP" altLang="ja-JP" sz="1600" b="1" dirty="0" smtClean="0"/>
                  <a:t>のインスペクション方法の提案</a:t>
                </a:r>
                <a:endParaRPr kumimoji="1" lang="ja-JP" altLang="en-US" sz="1600" b="1" dirty="0"/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>
                <a:off x="946031" y="6372200"/>
                <a:ext cx="430887" cy="1872208"/>
              </a:xfrm>
              <a:prstGeom prst="rect">
                <a:avLst/>
              </a:prstGeom>
              <a:noFill/>
            </p:spPr>
            <p:txBody>
              <a:bodyPr vert="eaVert" wrap="square" rtlCol="0" anchor="ctr">
                <a:spAutoFit/>
              </a:bodyPr>
              <a:lstStyle/>
              <a:p>
                <a:pPr algn="ctr"/>
                <a:r>
                  <a:rPr lang="ja-JP" altLang="en-US" sz="1600" b="1" dirty="0" smtClean="0"/>
                  <a:t>森下　</a:t>
                </a:r>
                <a:r>
                  <a:rPr kumimoji="1" lang="ja-JP" altLang="en-US" sz="1600" b="1" dirty="0" smtClean="0"/>
                  <a:t>月菜</a:t>
                </a:r>
                <a:endParaRPr kumimoji="1" lang="ja-JP" altLang="en-US" sz="1600" b="1" dirty="0"/>
              </a:p>
            </p:txBody>
          </p:sp>
          <p:grpSp>
            <p:nvGrpSpPr>
              <p:cNvPr id="54" name="グループ化 94"/>
              <p:cNvGrpSpPr/>
              <p:nvPr/>
            </p:nvGrpSpPr>
            <p:grpSpPr>
              <a:xfrm>
                <a:off x="945450" y="0"/>
                <a:ext cx="432048" cy="9144000"/>
                <a:chOff x="620688" y="0"/>
                <a:chExt cx="576064" cy="9144000"/>
              </a:xfrm>
            </p:grpSpPr>
            <p:cxnSp>
              <p:nvCxnSpPr>
                <p:cNvPr id="55" name="直線コネクタ 54"/>
                <p:cNvCxnSpPr/>
                <p:nvPr/>
              </p:nvCxnSpPr>
              <p:spPr>
                <a:xfrm>
                  <a:off x="1196752" y="0"/>
                  <a:ext cx="0" cy="9144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コネクタ 58"/>
                <p:cNvCxnSpPr/>
                <p:nvPr/>
              </p:nvCxnSpPr>
              <p:spPr>
                <a:xfrm>
                  <a:off x="620688" y="0"/>
                  <a:ext cx="0" cy="91440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直線コネクタ 61"/>
                <p:cNvCxnSpPr/>
                <p:nvPr/>
              </p:nvCxnSpPr>
              <p:spPr>
                <a:xfrm flipH="1">
                  <a:off x="620688" y="0"/>
                  <a:ext cx="57606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直線コネクタ 84"/>
                <p:cNvCxnSpPr/>
                <p:nvPr/>
              </p:nvCxnSpPr>
              <p:spPr>
                <a:xfrm>
                  <a:off x="620688" y="9144000"/>
                  <a:ext cx="57606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78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Nanzan Univ, Seto Campus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08mi148</dc:creator>
  <cp:lastModifiedBy>08mi148</cp:lastModifiedBy>
  <cp:revision>18</cp:revision>
  <dcterms:created xsi:type="dcterms:W3CDTF">2012-01-09T08:01:27Z</dcterms:created>
  <dcterms:modified xsi:type="dcterms:W3CDTF">2014-01-13T10:13:17Z</dcterms:modified>
</cp:coreProperties>
</file>